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63" r:id="rId3"/>
    <p:sldId id="264" r:id="rId4"/>
    <p:sldId id="265" r:id="rId5"/>
    <p:sldId id="267" r:id="rId6"/>
    <p:sldId id="266" r:id="rId7"/>
    <p:sldId id="268" r:id="rId8"/>
    <p:sldId id="269" r:id="rId9"/>
    <p:sldId id="270" r:id="rId10"/>
    <p:sldId id="271" r:id="rId11"/>
    <p:sldId id="27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7"/>
    <p:restoredTop sz="82320"/>
  </p:normalViewPr>
  <p:slideViewPr>
    <p:cSldViewPr snapToGrid="0" snapToObjects="1">
      <p:cViewPr varScale="1">
        <p:scale>
          <a:sx n="87" d="100"/>
          <a:sy n="87" d="100"/>
        </p:scale>
        <p:origin x="4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39789B-51D6-4643-B7BE-C3593499270C}" type="datetimeFigureOut">
              <a:rPr lang="en-US" smtClean="0"/>
              <a:t>7/27/21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9BFD12-8371-EF4E-A7A8-096F55D9504D}" type="slidenum">
              <a:rPr lang="en-US" smtClean="0"/>
              <a:t>‹#›</a:t>
            </a:fld>
            <a:endParaRPr lang="en-US"/>
          </a:p>
        </p:txBody>
      </p:sp>
    </p:spTree>
    <p:extLst>
      <p:ext uri="{BB962C8B-B14F-4D97-AF65-F5344CB8AC3E}">
        <p14:creationId xmlns:p14="http://schemas.microsoft.com/office/powerpoint/2010/main" val="2961637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the Vogue survey in 2019, more than 80 percent people get a diamond engagement ring. So the question is how to find the perfect diamonds and get the most bang for your buck. For those people who purchase the diamond first time, they usually spend lot of time browsing the internet and learn how to read the diamond grading reports. It’s really a time-consuming thing, and admittedly, expensive thing. </a:t>
            </a:r>
          </a:p>
        </p:txBody>
      </p:sp>
      <p:sp>
        <p:nvSpPr>
          <p:cNvPr id="4" name="Slide Number Placeholder 3"/>
          <p:cNvSpPr>
            <a:spLocks noGrp="1"/>
          </p:cNvSpPr>
          <p:nvPr>
            <p:ph type="sldNum" sz="quarter" idx="5"/>
          </p:nvPr>
        </p:nvSpPr>
        <p:spPr/>
        <p:txBody>
          <a:bodyPr/>
          <a:lstStyle/>
          <a:p>
            <a:fld id="{EA9BFD12-8371-EF4E-A7A8-096F55D9504D}" type="slidenum">
              <a:rPr lang="en-US" smtClean="0"/>
              <a:t>2</a:t>
            </a:fld>
            <a:endParaRPr lang="en-US"/>
          </a:p>
        </p:txBody>
      </p:sp>
    </p:spTree>
    <p:extLst>
      <p:ext uri="{BB962C8B-B14F-4D97-AF65-F5344CB8AC3E}">
        <p14:creationId xmlns:p14="http://schemas.microsoft.com/office/powerpoint/2010/main" val="2663942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step is about collect ting data. For this project, I downloaded all the diamonds  from </a:t>
            </a:r>
            <a:r>
              <a:rPr lang="en-US" dirty="0" err="1"/>
              <a:t>BlueNile</a:t>
            </a:r>
            <a:r>
              <a:rPr lang="en-US" dirty="0"/>
              <a:t> that are larger than 1.2 carat and lower than 30,000 dollars. The final data size is 9985 diamonds with 10 different features. And then if you go to next slide…</a:t>
            </a:r>
          </a:p>
        </p:txBody>
      </p:sp>
      <p:sp>
        <p:nvSpPr>
          <p:cNvPr id="4" name="Slide Number Placeholder 3"/>
          <p:cNvSpPr>
            <a:spLocks noGrp="1"/>
          </p:cNvSpPr>
          <p:nvPr>
            <p:ph type="sldNum" sz="quarter" idx="5"/>
          </p:nvPr>
        </p:nvSpPr>
        <p:spPr/>
        <p:txBody>
          <a:bodyPr/>
          <a:lstStyle/>
          <a:p>
            <a:fld id="{EA9BFD12-8371-EF4E-A7A8-096F55D9504D}" type="slidenum">
              <a:rPr lang="en-US" smtClean="0"/>
              <a:t>3</a:t>
            </a:fld>
            <a:endParaRPr lang="en-US"/>
          </a:p>
        </p:txBody>
      </p:sp>
    </p:spTree>
    <p:extLst>
      <p:ext uri="{BB962C8B-B14F-4D97-AF65-F5344CB8AC3E}">
        <p14:creationId xmlns:p14="http://schemas.microsoft.com/office/powerpoint/2010/main" val="1673076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would see the 10 different features including carat, color, cut, depth, table </a:t>
            </a:r>
            <a:r>
              <a:rPr lang="en-US" dirty="0" err="1"/>
              <a:t>etc</a:t>
            </a:r>
            <a:r>
              <a:rPr lang="en-US" dirty="0"/>
              <a:t> and their corresponding numerical types. And going to next slides..</a:t>
            </a:r>
          </a:p>
        </p:txBody>
      </p:sp>
      <p:sp>
        <p:nvSpPr>
          <p:cNvPr id="4" name="Slide Number Placeholder 3"/>
          <p:cNvSpPr>
            <a:spLocks noGrp="1"/>
          </p:cNvSpPr>
          <p:nvPr>
            <p:ph type="sldNum" sz="quarter" idx="5"/>
          </p:nvPr>
        </p:nvSpPr>
        <p:spPr/>
        <p:txBody>
          <a:bodyPr/>
          <a:lstStyle/>
          <a:p>
            <a:fld id="{EA9BFD12-8371-EF4E-A7A8-096F55D9504D}" type="slidenum">
              <a:rPr lang="en-US" smtClean="0"/>
              <a:t>4</a:t>
            </a:fld>
            <a:endParaRPr lang="en-US"/>
          </a:p>
        </p:txBody>
      </p:sp>
    </p:spTree>
    <p:extLst>
      <p:ext uri="{BB962C8B-B14F-4D97-AF65-F5344CB8AC3E}">
        <p14:creationId xmlns:p14="http://schemas.microsoft.com/office/powerpoint/2010/main" val="4268445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the data statistics which would give you a roughly idea of how the features and prices look like. </a:t>
            </a:r>
          </a:p>
        </p:txBody>
      </p:sp>
      <p:sp>
        <p:nvSpPr>
          <p:cNvPr id="4" name="Slide Number Placeholder 3"/>
          <p:cNvSpPr>
            <a:spLocks noGrp="1"/>
          </p:cNvSpPr>
          <p:nvPr>
            <p:ph type="sldNum" sz="quarter" idx="5"/>
          </p:nvPr>
        </p:nvSpPr>
        <p:spPr/>
        <p:txBody>
          <a:bodyPr/>
          <a:lstStyle/>
          <a:p>
            <a:fld id="{EA9BFD12-8371-EF4E-A7A8-096F55D9504D}" type="slidenum">
              <a:rPr lang="en-US" smtClean="0"/>
              <a:t>5</a:t>
            </a:fld>
            <a:endParaRPr lang="en-US"/>
          </a:p>
        </p:txBody>
      </p:sp>
    </p:spTree>
    <p:extLst>
      <p:ext uri="{BB962C8B-B14F-4D97-AF65-F5344CB8AC3E}">
        <p14:creationId xmlns:p14="http://schemas.microsoft.com/office/powerpoint/2010/main" val="1491687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I prepared the data, I randomly split it into the train set and test set. On right hand side you can see the distribution of the prices in the train set and test set. So I will train my model on my train set and then test it on the test set. </a:t>
            </a:r>
          </a:p>
        </p:txBody>
      </p:sp>
      <p:sp>
        <p:nvSpPr>
          <p:cNvPr id="4" name="Slide Number Placeholder 3"/>
          <p:cNvSpPr>
            <a:spLocks noGrp="1"/>
          </p:cNvSpPr>
          <p:nvPr>
            <p:ph type="sldNum" sz="quarter" idx="5"/>
          </p:nvPr>
        </p:nvSpPr>
        <p:spPr/>
        <p:txBody>
          <a:bodyPr/>
          <a:lstStyle/>
          <a:p>
            <a:fld id="{EA9BFD12-8371-EF4E-A7A8-096F55D9504D}" type="slidenum">
              <a:rPr lang="en-US" smtClean="0"/>
              <a:t>6</a:t>
            </a:fld>
            <a:endParaRPr lang="en-US"/>
          </a:p>
        </p:txBody>
      </p:sp>
    </p:spTree>
    <p:extLst>
      <p:ext uri="{BB962C8B-B14F-4D97-AF65-F5344CB8AC3E}">
        <p14:creationId xmlns:p14="http://schemas.microsoft.com/office/powerpoint/2010/main" val="2610970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tried three different models. The first model is the simple linear regression. Here in the figure it’s the scatter plot between the actual and predicted prices. And the model’s performance in terms of MAE is , R2, </a:t>
            </a:r>
          </a:p>
        </p:txBody>
      </p:sp>
      <p:sp>
        <p:nvSpPr>
          <p:cNvPr id="4" name="Slide Number Placeholder 3"/>
          <p:cNvSpPr>
            <a:spLocks noGrp="1"/>
          </p:cNvSpPr>
          <p:nvPr>
            <p:ph type="sldNum" sz="quarter" idx="5"/>
          </p:nvPr>
        </p:nvSpPr>
        <p:spPr/>
        <p:txBody>
          <a:bodyPr/>
          <a:lstStyle/>
          <a:p>
            <a:fld id="{EA9BFD12-8371-EF4E-A7A8-096F55D9504D}" type="slidenum">
              <a:rPr lang="en-US" smtClean="0"/>
              <a:t>7</a:t>
            </a:fld>
            <a:endParaRPr lang="en-US"/>
          </a:p>
        </p:txBody>
      </p:sp>
    </p:spTree>
    <p:extLst>
      <p:ext uri="{BB962C8B-B14F-4D97-AF65-F5344CB8AC3E}">
        <p14:creationId xmlns:p14="http://schemas.microsoft.com/office/powerpoint/2010/main" val="9066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model I used is SVM. You can see the performance is better than linear regression. MAE is down to 966.82 and r^2 is 0.96</a:t>
            </a:r>
          </a:p>
          <a:p>
            <a:endParaRPr lang="en-US" noProof="0" dirty="0"/>
          </a:p>
        </p:txBody>
      </p:sp>
      <p:sp>
        <p:nvSpPr>
          <p:cNvPr id="4" name="Slide Number Placeholder 3"/>
          <p:cNvSpPr>
            <a:spLocks noGrp="1"/>
          </p:cNvSpPr>
          <p:nvPr>
            <p:ph type="sldNum" sz="quarter" idx="5"/>
          </p:nvPr>
        </p:nvSpPr>
        <p:spPr/>
        <p:txBody>
          <a:bodyPr/>
          <a:lstStyle/>
          <a:p>
            <a:fld id="{EA9BFD12-8371-EF4E-A7A8-096F55D9504D}" type="slidenum">
              <a:rPr lang="en-US" smtClean="0"/>
              <a:t>8</a:t>
            </a:fld>
            <a:endParaRPr lang="en-US"/>
          </a:p>
        </p:txBody>
      </p:sp>
    </p:spTree>
    <p:extLst>
      <p:ext uri="{BB962C8B-B14F-4D97-AF65-F5344CB8AC3E}">
        <p14:creationId xmlns:p14="http://schemas.microsoft.com/office/powerpoint/2010/main" val="973139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one is </a:t>
            </a:r>
            <a:r>
              <a:rPr lang="en-US" dirty="0" err="1"/>
              <a:t>XGBoost</a:t>
            </a:r>
            <a:r>
              <a:rPr lang="en-US" dirty="0"/>
              <a:t>. This one gave me the best performance with 728.17 MAE and 0.98 R^2</a:t>
            </a:r>
          </a:p>
          <a:p>
            <a:endParaRPr lang="en-US" dirty="0"/>
          </a:p>
        </p:txBody>
      </p:sp>
      <p:sp>
        <p:nvSpPr>
          <p:cNvPr id="4" name="Slide Number Placeholder 3"/>
          <p:cNvSpPr>
            <a:spLocks noGrp="1"/>
          </p:cNvSpPr>
          <p:nvPr>
            <p:ph type="sldNum" sz="quarter" idx="5"/>
          </p:nvPr>
        </p:nvSpPr>
        <p:spPr/>
        <p:txBody>
          <a:bodyPr/>
          <a:lstStyle/>
          <a:p>
            <a:fld id="{EA9BFD12-8371-EF4E-A7A8-096F55D9504D}" type="slidenum">
              <a:rPr lang="en-US" smtClean="0"/>
              <a:t>9</a:t>
            </a:fld>
            <a:endParaRPr lang="en-US"/>
          </a:p>
        </p:txBody>
      </p:sp>
    </p:spTree>
    <p:extLst>
      <p:ext uri="{BB962C8B-B14F-4D97-AF65-F5344CB8AC3E}">
        <p14:creationId xmlns:p14="http://schemas.microsoft.com/office/powerpoint/2010/main" val="983455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slides shows the feature importance analysis under </a:t>
            </a:r>
            <a:r>
              <a:rPr lang="en-US" dirty="0" err="1"/>
              <a:t>XGBoost</a:t>
            </a:r>
            <a:r>
              <a:rPr lang="en-US" dirty="0"/>
              <a:t>. Carat and depth play the most important role in diamond  price prediction. </a:t>
            </a:r>
          </a:p>
        </p:txBody>
      </p:sp>
      <p:sp>
        <p:nvSpPr>
          <p:cNvPr id="4" name="Slide Number Placeholder 3"/>
          <p:cNvSpPr>
            <a:spLocks noGrp="1"/>
          </p:cNvSpPr>
          <p:nvPr>
            <p:ph type="sldNum" sz="quarter" idx="5"/>
          </p:nvPr>
        </p:nvSpPr>
        <p:spPr/>
        <p:txBody>
          <a:bodyPr/>
          <a:lstStyle/>
          <a:p>
            <a:fld id="{EA9BFD12-8371-EF4E-A7A8-096F55D9504D}" type="slidenum">
              <a:rPr lang="en-US" smtClean="0"/>
              <a:t>10</a:t>
            </a:fld>
            <a:endParaRPr lang="en-US"/>
          </a:p>
        </p:txBody>
      </p:sp>
    </p:spTree>
    <p:extLst>
      <p:ext uri="{BB962C8B-B14F-4D97-AF65-F5344CB8AC3E}">
        <p14:creationId xmlns:p14="http://schemas.microsoft.com/office/powerpoint/2010/main" val="4089170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F6682-56A2-0946-AA78-42658B778F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EAE42F-E8C1-464B-8C85-6309B97D58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2ED448-D391-6D4C-B7E3-5C39CE8A34A2}"/>
              </a:ext>
            </a:extLst>
          </p:cNvPr>
          <p:cNvSpPr>
            <a:spLocks noGrp="1"/>
          </p:cNvSpPr>
          <p:nvPr>
            <p:ph type="dt" sz="half" idx="10"/>
          </p:nvPr>
        </p:nvSpPr>
        <p:spPr/>
        <p:txBody>
          <a:bodyPr/>
          <a:lstStyle/>
          <a:p>
            <a:fld id="{0C87D983-B9FB-C347-B6C9-C33D786F322C}" type="datetimeFigureOut">
              <a:rPr lang="en-US" smtClean="0"/>
              <a:t>7/27/21</a:t>
            </a:fld>
            <a:endParaRPr lang="en-US"/>
          </a:p>
        </p:txBody>
      </p:sp>
      <p:sp>
        <p:nvSpPr>
          <p:cNvPr id="5" name="Footer Placeholder 4">
            <a:extLst>
              <a:ext uri="{FF2B5EF4-FFF2-40B4-BE49-F238E27FC236}">
                <a16:creationId xmlns:a16="http://schemas.microsoft.com/office/drawing/2014/main" id="{DCAE57AF-5817-4148-BAE5-F80281BD80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4A1BB7-FB07-6C4E-AB30-1F3E17122EBA}"/>
              </a:ext>
            </a:extLst>
          </p:cNvPr>
          <p:cNvSpPr>
            <a:spLocks noGrp="1"/>
          </p:cNvSpPr>
          <p:nvPr>
            <p:ph type="sldNum" sz="quarter" idx="12"/>
          </p:nvPr>
        </p:nvSpPr>
        <p:spPr/>
        <p:txBody>
          <a:bodyPr/>
          <a:lstStyle/>
          <a:p>
            <a:fld id="{5E4C509F-38E6-0B4C-BC65-6BB50DFE48EF}" type="slidenum">
              <a:rPr lang="en-US" smtClean="0"/>
              <a:t>‹#›</a:t>
            </a:fld>
            <a:endParaRPr lang="en-US"/>
          </a:p>
        </p:txBody>
      </p:sp>
    </p:spTree>
    <p:extLst>
      <p:ext uri="{BB962C8B-B14F-4D97-AF65-F5344CB8AC3E}">
        <p14:creationId xmlns:p14="http://schemas.microsoft.com/office/powerpoint/2010/main" val="2727888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46CDE-5A22-6A4C-AC89-F5AA98C401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7DCD0B-DF78-A944-A508-0E166158C6C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6AF570-CF2A-BF44-83B1-FF719CD7C374}"/>
              </a:ext>
            </a:extLst>
          </p:cNvPr>
          <p:cNvSpPr>
            <a:spLocks noGrp="1"/>
          </p:cNvSpPr>
          <p:nvPr>
            <p:ph type="dt" sz="half" idx="10"/>
          </p:nvPr>
        </p:nvSpPr>
        <p:spPr/>
        <p:txBody>
          <a:bodyPr/>
          <a:lstStyle/>
          <a:p>
            <a:fld id="{0C87D983-B9FB-C347-B6C9-C33D786F322C}" type="datetimeFigureOut">
              <a:rPr lang="en-US" smtClean="0"/>
              <a:t>7/27/21</a:t>
            </a:fld>
            <a:endParaRPr lang="en-US"/>
          </a:p>
        </p:txBody>
      </p:sp>
      <p:sp>
        <p:nvSpPr>
          <p:cNvPr id="5" name="Footer Placeholder 4">
            <a:extLst>
              <a:ext uri="{FF2B5EF4-FFF2-40B4-BE49-F238E27FC236}">
                <a16:creationId xmlns:a16="http://schemas.microsoft.com/office/drawing/2014/main" id="{E1AB8587-3AE8-8A41-BA93-EC08B5845E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364E2C-4E8F-0B47-8433-6E5402B17838}"/>
              </a:ext>
            </a:extLst>
          </p:cNvPr>
          <p:cNvSpPr>
            <a:spLocks noGrp="1"/>
          </p:cNvSpPr>
          <p:nvPr>
            <p:ph type="sldNum" sz="quarter" idx="12"/>
          </p:nvPr>
        </p:nvSpPr>
        <p:spPr/>
        <p:txBody>
          <a:bodyPr/>
          <a:lstStyle/>
          <a:p>
            <a:fld id="{5E4C509F-38E6-0B4C-BC65-6BB50DFE48EF}" type="slidenum">
              <a:rPr lang="en-US" smtClean="0"/>
              <a:t>‹#›</a:t>
            </a:fld>
            <a:endParaRPr lang="en-US"/>
          </a:p>
        </p:txBody>
      </p:sp>
    </p:spTree>
    <p:extLst>
      <p:ext uri="{BB962C8B-B14F-4D97-AF65-F5344CB8AC3E}">
        <p14:creationId xmlns:p14="http://schemas.microsoft.com/office/powerpoint/2010/main" val="3236658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1FA88D-0D5D-0E44-B8CA-1682C84FAC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9C34B9-F457-BD4F-952E-AA1110916FF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28F1BB-5F7A-5B40-804D-F76B7781D348}"/>
              </a:ext>
            </a:extLst>
          </p:cNvPr>
          <p:cNvSpPr>
            <a:spLocks noGrp="1"/>
          </p:cNvSpPr>
          <p:nvPr>
            <p:ph type="dt" sz="half" idx="10"/>
          </p:nvPr>
        </p:nvSpPr>
        <p:spPr/>
        <p:txBody>
          <a:bodyPr/>
          <a:lstStyle/>
          <a:p>
            <a:fld id="{0C87D983-B9FB-C347-B6C9-C33D786F322C}" type="datetimeFigureOut">
              <a:rPr lang="en-US" smtClean="0"/>
              <a:t>7/27/21</a:t>
            </a:fld>
            <a:endParaRPr lang="en-US"/>
          </a:p>
        </p:txBody>
      </p:sp>
      <p:sp>
        <p:nvSpPr>
          <p:cNvPr id="5" name="Footer Placeholder 4">
            <a:extLst>
              <a:ext uri="{FF2B5EF4-FFF2-40B4-BE49-F238E27FC236}">
                <a16:creationId xmlns:a16="http://schemas.microsoft.com/office/drawing/2014/main" id="{57DD8B0A-FCF8-D84A-A368-D8F8A2A292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AE4337-DE03-EE40-B86A-475D18D53EE4}"/>
              </a:ext>
            </a:extLst>
          </p:cNvPr>
          <p:cNvSpPr>
            <a:spLocks noGrp="1"/>
          </p:cNvSpPr>
          <p:nvPr>
            <p:ph type="sldNum" sz="quarter" idx="12"/>
          </p:nvPr>
        </p:nvSpPr>
        <p:spPr/>
        <p:txBody>
          <a:bodyPr/>
          <a:lstStyle/>
          <a:p>
            <a:fld id="{5E4C509F-38E6-0B4C-BC65-6BB50DFE48EF}" type="slidenum">
              <a:rPr lang="en-US" smtClean="0"/>
              <a:t>‹#›</a:t>
            </a:fld>
            <a:endParaRPr lang="en-US"/>
          </a:p>
        </p:txBody>
      </p:sp>
    </p:spTree>
    <p:extLst>
      <p:ext uri="{BB962C8B-B14F-4D97-AF65-F5344CB8AC3E}">
        <p14:creationId xmlns:p14="http://schemas.microsoft.com/office/powerpoint/2010/main" val="1626668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D4FFD-C3B2-A84F-8794-B7D3049CB9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65C739-D759-CA45-B531-1B2ABBA8FC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2950A-3151-924F-854D-E34C96990BC9}"/>
              </a:ext>
            </a:extLst>
          </p:cNvPr>
          <p:cNvSpPr>
            <a:spLocks noGrp="1"/>
          </p:cNvSpPr>
          <p:nvPr>
            <p:ph type="dt" sz="half" idx="10"/>
          </p:nvPr>
        </p:nvSpPr>
        <p:spPr/>
        <p:txBody>
          <a:bodyPr/>
          <a:lstStyle/>
          <a:p>
            <a:fld id="{0C87D983-B9FB-C347-B6C9-C33D786F322C}" type="datetimeFigureOut">
              <a:rPr lang="en-US" smtClean="0"/>
              <a:t>7/27/21</a:t>
            </a:fld>
            <a:endParaRPr lang="en-US"/>
          </a:p>
        </p:txBody>
      </p:sp>
      <p:sp>
        <p:nvSpPr>
          <p:cNvPr id="5" name="Footer Placeholder 4">
            <a:extLst>
              <a:ext uri="{FF2B5EF4-FFF2-40B4-BE49-F238E27FC236}">
                <a16:creationId xmlns:a16="http://schemas.microsoft.com/office/drawing/2014/main" id="{16720701-7D06-7346-814E-BD905457CA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AC460B-F76F-4840-89BA-B73233883817}"/>
              </a:ext>
            </a:extLst>
          </p:cNvPr>
          <p:cNvSpPr>
            <a:spLocks noGrp="1"/>
          </p:cNvSpPr>
          <p:nvPr>
            <p:ph type="sldNum" sz="quarter" idx="12"/>
          </p:nvPr>
        </p:nvSpPr>
        <p:spPr/>
        <p:txBody>
          <a:bodyPr/>
          <a:lstStyle/>
          <a:p>
            <a:fld id="{5E4C509F-38E6-0B4C-BC65-6BB50DFE48EF}" type="slidenum">
              <a:rPr lang="en-US" smtClean="0"/>
              <a:t>‹#›</a:t>
            </a:fld>
            <a:endParaRPr lang="en-US"/>
          </a:p>
        </p:txBody>
      </p:sp>
    </p:spTree>
    <p:extLst>
      <p:ext uri="{BB962C8B-B14F-4D97-AF65-F5344CB8AC3E}">
        <p14:creationId xmlns:p14="http://schemas.microsoft.com/office/powerpoint/2010/main" val="2121890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724A-10D0-FF48-848F-997A9A05CD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C9A760-B964-C04E-B5F7-89DAAD2C30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2178525-93A1-D24F-81AB-137628B9416E}"/>
              </a:ext>
            </a:extLst>
          </p:cNvPr>
          <p:cNvSpPr>
            <a:spLocks noGrp="1"/>
          </p:cNvSpPr>
          <p:nvPr>
            <p:ph type="dt" sz="half" idx="10"/>
          </p:nvPr>
        </p:nvSpPr>
        <p:spPr/>
        <p:txBody>
          <a:bodyPr/>
          <a:lstStyle/>
          <a:p>
            <a:fld id="{0C87D983-B9FB-C347-B6C9-C33D786F322C}" type="datetimeFigureOut">
              <a:rPr lang="en-US" smtClean="0"/>
              <a:t>7/27/21</a:t>
            </a:fld>
            <a:endParaRPr lang="en-US"/>
          </a:p>
        </p:txBody>
      </p:sp>
      <p:sp>
        <p:nvSpPr>
          <p:cNvPr id="5" name="Footer Placeholder 4">
            <a:extLst>
              <a:ext uri="{FF2B5EF4-FFF2-40B4-BE49-F238E27FC236}">
                <a16:creationId xmlns:a16="http://schemas.microsoft.com/office/drawing/2014/main" id="{C3E5CB77-47E3-914F-BD69-D07A786FB8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677EB2-86FF-4A4A-8566-E03B24889EDC}"/>
              </a:ext>
            </a:extLst>
          </p:cNvPr>
          <p:cNvSpPr>
            <a:spLocks noGrp="1"/>
          </p:cNvSpPr>
          <p:nvPr>
            <p:ph type="sldNum" sz="quarter" idx="12"/>
          </p:nvPr>
        </p:nvSpPr>
        <p:spPr/>
        <p:txBody>
          <a:bodyPr/>
          <a:lstStyle/>
          <a:p>
            <a:fld id="{5E4C509F-38E6-0B4C-BC65-6BB50DFE48EF}" type="slidenum">
              <a:rPr lang="en-US" smtClean="0"/>
              <a:t>‹#›</a:t>
            </a:fld>
            <a:endParaRPr lang="en-US"/>
          </a:p>
        </p:txBody>
      </p:sp>
    </p:spTree>
    <p:extLst>
      <p:ext uri="{BB962C8B-B14F-4D97-AF65-F5344CB8AC3E}">
        <p14:creationId xmlns:p14="http://schemas.microsoft.com/office/powerpoint/2010/main" val="2796603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512FE-31CA-8A4A-AA58-DC8FE43DCF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197BFB-20A8-204F-BC65-AE06D6AC777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8063AE-7A51-854E-BF9B-272A9C85B75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335BFA-4584-614A-811B-92DD151C259E}"/>
              </a:ext>
            </a:extLst>
          </p:cNvPr>
          <p:cNvSpPr>
            <a:spLocks noGrp="1"/>
          </p:cNvSpPr>
          <p:nvPr>
            <p:ph type="dt" sz="half" idx="10"/>
          </p:nvPr>
        </p:nvSpPr>
        <p:spPr/>
        <p:txBody>
          <a:bodyPr/>
          <a:lstStyle/>
          <a:p>
            <a:fld id="{0C87D983-B9FB-C347-B6C9-C33D786F322C}" type="datetimeFigureOut">
              <a:rPr lang="en-US" smtClean="0"/>
              <a:t>7/27/21</a:t>
            </a:fld>
            <a:endParaRPr lang="en-US"/>
          </a:p>
        </p:txBody>
      </p:sp>
      <p:sp>
        <p:nvSpPr>
          <p:cNvPr id="6" name="Footer Placeholder 5">
            <a:extLst>
              <a:ext uri="{FF2B5EF4-FFF2-40B4-BE49-F238E27FC236}">
                <a16:creationId xmlns:a16="http://schemas.microsoft.com/office/drawing/2014/main" id="{18C38816-942A-A343-9C42-BC13CDA429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EC2874-3018-7547-BE68-0AAF3037B69B}"/>
              </a:ext>
            </a:extLst>
          </p:cNvPr>
          <p:cNvSpPr>
            <a:spLocks noGrp="1"/>
          </p:cNvSpPr>
          <p:nvPr>
            <p:ph type="sldNum" sz="quarter" idx="12"/>
          </p:nvPr>
        </p:nvSpPr>
        <p:spPr/>
        <p:txBody>
          <a:bodyPr/>
          <a:lstStyle/>
          <a:p>
            <a:fld id="{5E4C509F-38E6-0B4C-BC65-6BB50DFE48EF}" type="slidenum">
              <a:rPr lang="en-US" smtClean="0"/>
              <a:t>‹#›</a:t>
            </a:fld>
            <a:endParaRPr lang="en-US"/>
          </a:p>
        </p:txBody>
      </p:sp>
    </p:spTree>
    <p:extLst>
      <p:ext uri="{BB962C8B-B14F-4D97-AF65-F5344CB8AC3E}">
        <p14:creationId xmlns:p14="http://schemas.microsoft.com/office/powerpoint/2010/main" val="2909008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D09F2-DCDB-8046-9880-98249467FF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7A153D-894D-B54E-B791-7147D43DE5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1C42C7F-3C6F-AC40-AE23-80A21F02733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3B3DAE-A4CF-F24E-A10C-4599EBE15C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5E84422-B37C-A542-8C43-D2C668F360D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3D3903-C699-5F48-9632-011D1440417E}"/>
              </a:ext>
            </a:extLst>
          </p:cNvPr>
          <p:cNvSpPr>
            <a:spLocks noGrp="1"/>
          </p:cNvSpPr>
          <p:nvPr>
            <p:ph type="dt" sz="half" idx="10"/>
          </p:nvPr>
        </p:nvSpPr>
        <p:spPr/>
        <p:txBody>
          <a:bodyPr/>
          <a:lstStyle/>
          <a:p>
            <a:fld id="{0C87D983-B9FB-C347-B6C9-C33D786F322C}" type="datetimeFigureOut">
              <a:rPr lang="en-US" smtClean="0"/>
              <a:t>7/27/21</a:t>
            </a:fld>
            <a:endParaRPr lang="en-US"/>
          </a:p>
        </p:txBody>
      </p:sp>
      <p:sp>
        <p:nvSpPr>
          <p:cNvPr id="8" name="Footer Placeholder 7">
            <a:extLst>
              <a:ext uri="{FF2B5EF4-FFF2-40B4-BE49-F238E27FC236}">
                <a16:creationId xmlns:a16="http://schemas.microsoft.com/office/drawing/2014/main" id="{E021A657-B221-0A4C-8376-1618C19798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DEB1F7-5BB3-264E-B1AB-D167ED0FBCCD}"/>
              </a:ext>
            </a:extLst>
          </p:cNvPr>
          <p:cNvSpPr>
            <a:spLocks noGrp="1"/>
          </p:cNvSpPr>
          <p:nvPr>
            <p:ph type="sldNum" sz="quarter" idx="12"/>
          </p:nvPr>
        </p:nvSpPr>
        <p:spPr/>
        <p:txBody>
          <a:bodyPr/>
          <a:lstStyle/>
          <a:p>
            <a:fld id="{5E4C509F-38E6-0B4C-BC65-6BB50DFE48EF}" type="slidenum">
              <a:rPr lang="en-US" smtClean="0"/>
              <a:t>‹#›</a:t>
            </a:fld>
            <a:endParaRPr lang="en-US"/>
          </a:p>
        </p:txBody>
      </p:sp>
    </p:spTree>
    <p:extLst>
      <p:ext uri="{BB962C8B-B14F-4D97-AF65-F5344CB8AC3E}">
        <p14:creationId xmlns:p14="http://schemas.microsoft.com/office/powerpoint/2010/main" val="3824282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3CD12-D79B-F441-9C64-CD52060F87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C24DD8-0613-D543-B3FF-0F8422B0DCBA}"/>
              </a:ext>
            </a:extLst>
          </p:cNvPr>
          <p:cNvSpPr>
            <a:spLocks noGrp="1"/>
          </p:cNvSpPr>
          <p:nvPr>
            <p:ph type="dt" sz="half" idx="10"/>
          </p:nvPr>
        </p:nvSpPr>
        <p:spPr/>
        <p:txBody>
          <a:bodyPr/>
          <a:lstStyle/>
          <a:p>
            <a:fld id="{0C87D983-B9FB-C347-B6C9-C33D786F322C}" type="datetimeFigureOut">
              <a:rPr lang="en-US" smtClean="0"/>
              <a:t>7/27/21</a:t>
            </a:fld>
            <a:endParaRPr lang="en-US"/>
          </a:p>
        </p:txBody>
      </p:sp>
      <p:sp>
        <p:nvSpPr>
          <p:cNvPr id="4" name="Footer Placeholder 3">
            <a:extLst>
              <a:ext uri="{FF2B5EF4-FFF2-40B4-BE49-F238E27FC236}">
                <a16:creationId xmlns:a16="http://schemas.microsoft.com/office/drawing/2014/main" id="{C712C25A-4263-5F43-B40D-7BA0778E5D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392C8B-121F-6B49-ADE4-C037D22A5904}"/>
              </a:ext>
            </a:extLst>
          </p:cNvPr>
          <p:cNvSpPr>
            <a:spLocks noGrp="1"/>
          </p:cNvSpPr>
          <p:nvPr>
            <p:ph type="sldNum" sz="quarter" idx="12"/>
          </p:nvPr>
        </p:nvSpPr>
        <p:spPr/>
        <p:txBody>
          <a:bodyPr/>
          <a:lstStyle/>
          <a:p>
            <a:fld id="{5E4C509F-38E6-0B4C-BC65-6BB50DFE48EF}" type="slidenum">
              <a:rPr lang="en-US" smtClean="0"/>
              <a:t>‹#›</a:t>
            </a:fld>
            <a:endParaRPr lang="en-US"/>
          </a:p>
        </p:txBody>
      </p:sp>
    </p:spTree>
    <p:extLst>
      <p:ext uri="{BB962C8B-B14F-4D97-AF65-F5344CB8AC3E}">
        <p14:creationId xmlns:p14="http://schemas.microsoft.com/office/powerpoint/2010/main" val="2035884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40BCEC-6D87-0846-8E41-522B28037B76}"/>
              </a:ext>
            </a:extLst>
          </p:cNvPr>
          <p:cNvSpPr>
            <a:spLocks noGrp="1"/>
          </p:cNvSpPr>
          <p:nvPr>
            <p:ph type="dt" sz="half" idx="10"/>
          </p:nvPr>
        </p:nvSpPr>
        <p:spPr/>
        <p:txBody>
          <a:bodyPr/>
          <a:lstStyle/>
          <a:p>
            <a:fld id="{0C87D983-B9FB-C347-B6C9-C33D786F322C}" type="datetimeFigureOut">
              <a:rPr lang="en-US" smtClean="0"/>
              <a:t>7/27/21</a:t>
            </a:fld>
            <a:endParaRPr lang="en-US"/>
          </a:p>
        </p:txBody>
      </p:sp>
      <p:sp>
        <p:nvSpPr>
          <p:cNvPr id="3" name="Footer Placeholder 2">
            <a:extLst>
              <a:ext uri="{FF2B5EF4-FFF2-40B4-BE49-F238E27FC236}">
                <a16:creationId xmlns:a16="http://schemas.microsoft.com/office/drawing/2014/main" id="{4DEF1A7B-8FFE-734A-A07B-17E58D198B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155FA2-771E-114E-B662-86028A301E57}"/>
              </a:ext>
            </a:extLst>
          </p:cNvPr>
          <p:cNvSpPr>
            <a:spLocks noGrp="1"/>
          </p:cNvSpPr>
          <p:nvPr>
            <p:ph type="sldNum" sz="quarter" idx="12"/>
          </p:nvPr>
        </p:nvSpPr>
        <p:spPr/>
        <p:txBody>
          <a:bodyPr/>
          <a:lstStyle/>
          <a:p>
            <a:fld id="{5E4C509F-38E6-0B4C-BC65-6BB50DFE48EF}" type="slidenum">
              <a:rPr lang="en-US" smtClean="0"/>
              <a:t>‹#›</a:t>
            </a:fld>
            <a:endParaRPr lang="en-US"/>
          </a:p>
        </p:txBody>
      </p:sp>
    </p:spTree>
    <p:extLst>
      <p:ext uri="{BB962C8B-B14F-4D97-AF65-F5344CB8AC3E}">
        <p14:creationId xmlns:p14="http://schemas.microsoft.com/office/powerpoint/2010/main" val="1681440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E777-59D9-E84F-B982-C6FBC39649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44805A-60CD-8F46-96D0-781A55C5B4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B55FE9-B874-F349-96F2-C56BB05448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97DFA6-84D6-7345-988C-8C603406ED81}"/>
              </a:ext>
            </a:extLst>
          </p:cNvPr>
          <p:cNvSpPr>
            <a:spLocks noGrp="1"/>
          </p:cNvSpPr>
          <p:nvPr>
            <p:ph type="dt" sz="half" idx="10"/>
          </p:nvPr>
        </p:nvSpPr>
        <p:spPr/>
        <p:txBody>
          <a:bodyPr/>
          <a:lstStyle/>
          <a:p>
            <a:fld id="{0C87D983-B9FB-C347-B6C9-C33D786F322C}" type="datetimeFigureOut">
              <a:rPr lang="en-US" smtClean="0"/>
              <a:t>7/27/21</a:t>
            </a:fld>
            <a:endParaRPr lang="en-US"/>
          </a:p>
        </p:txBody>
      </p:sp>
      <p:sp>
        <p:nvSpPr>
          <p:cNvPr id="6" name="Footer Placeholder 5">
            <a:extLst>
              <a:ext uri="{FF2B5EF4-FFF2-40B4-BE49-F238E27FC236}">
                <a16:creationId xmlns:a16="http://schemas.microsoft.com/office/drawing/2014/main" id="{E7D7C42B-7DDF-184E-B853-28E63F20C8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38A962-FD6B-E843-B8E4-18834C029085}"/>
              </a:ext>
            </a:extLst>
          </p:cNvPr>
          <p:cNvSpPr>
            <a:spLocks noGrp="1"/>
          </p:cNvSpPr>
          <p:nvPr>
            <p:ph type="sldNum" sz="quarter" idx="12"/>
          </p:nvPr>
        </p:nvSpPr>
        <p:spPr/>
        <p:txBody>
          <a:bodyPr/>
          <a:lstStyle/>
          <a:p>
            <a:fld id="{5E4C509F-38E6-0B4C-BC65-6BB50DFE48EF}" type="slidenum">
              <a:rPr lang="en-US" smtClean="0"/>
              <a:t>‹#›</a:t>
            </a:fld>
            <a:endParaRPr lang="en-US"/>
          </a:p>
        </p:txBody>
      </p:sp>
    </p:spTree>
    <p:extLst>
      <p:ext uri="{BB962C8B-B14F-4D97-AF65-F5344CB8AC3E}">
        <p14:creationId xmlns:p14="http://schemas.microsoft.com/office/powerpoint/2010/main" val="3638507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F5B85-C52B-E14C-B201-EC4D647DCA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687714-A304-1B4C-8895-6AA395439F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15FE9B7-CA8F-7545-858C-D359054ADD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8B9EEB-9444-9740-BF6B-70D098D9DA09}"/>
              </a:ext>
            </a:extLst>
          </p:cNvPr>
          <p:cNvSpPr>
            <a:spLocks noGrp="1"/>
          </p:cNvSpPr>
          <p:nvPr>
            <p:ph type="dt" sz="half" idx="10"/>
          </p:nvPr>
        </p:nvSpPr>
        <p:spPr/>
        <p:txBody>
          <a:bodyPr/>
          <a:lstStyle/>
          <a:p>
            <a:fld id="{0C87D983-B9FB-C347-B6C9-C33D786F322C}" type="datetimeFigureOut">
              <a:rPr lang="en-US" smtClean="0"/>
              <a:t>7/27/21</a:t>
            </a:fld>
            <a:endParaRPr lang="en-US"/>
          </a:p>
        </p:txBody>
      </p:sp>
      <p:sp>
        <p:nvSpPr>
          <p:cNvPr id="6" name="Footer Placeholder 5">
            <a:extLst>
              <a:ext uri="{FF2B5EF4-FFF2-40B4-BE49-F238E27FC236}">
                <a16:creationId xmlns:a16="http://schemas.microsoft.com/office/drawing/2014/main" id="{519736F3-6306-FA46-9DE8-B131A9DFFD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DAE94-4F67-864C-8601-D967F5BB895B}"/>
              </a:ext>
            </a:extLst>
          </p:cNvPr>
          <p:cNvSpPr>
            <a:spLocks noGrp="1"/>
          </p:cNvSpPr>
          <p:nvPr>
            <p:ph type="sldNum" sz="quarter" idx="12"/>
          </p:nvPr>
        </p:nvSpPr>
        <p:spPr/>
        <p:txBody>
          <a:bodyPr/>
          <a:lstStyle/>
          <a:p>
            <a:fld id="{5E4C509F-38E6-0B4C-BC65-6BB50DFE48EF}" type="slidenum">
              <a:rPr lang="en-US" smtClean="0"/>
              <a:t>‹#›</a:t>
            </a:fld>
            <a:endParaRPr lang="en-US"/>
          </a:p>
        </p:txBody>
      </p:sp>
    </p:spTree>
    <p:extLst>
      <p:ext uri="{BB962C8B-B14F-4D97-AF65-F5344CB8AC3E}">
        <p14:creationId xmlns:p14="http://schemas.microsoft.com/office/powerpoint/2010/main" val="2465010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1814EA-8A12-F64A-AD52-64309B665C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88B842-E541-0845-B554-4183B9DF7D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483332-83E6-5648-BEC5-411D998257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87D983-B9FB-C347-B6C9-C33D786F322C}" type="datetimeFigureOut">
              <a:rPr lang="en-US" smtClean="0"/>
              <a:t>7/27/21</a:t>
            </a:fld>
            <a:endParaRPr lang="en-US"/>
          </a:p>
        </p:txBody>
      </p:sp>
      <p:sp>
        <p:nvSpPr>
          <p:cNvPr id="5" name="Footer Placeholder 4">
            <a:extLst>
              <a:ext uri="{FF2B5EF4-FFF2-40B4-BE49-F238E27FC236}">
                <a16:creationId xmlns:a16="http://schemas.microsoft.com/office/drawing/2014/main" id="{7A246F60-0EB2-EF46-8EE5-33D43ADD56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B4C764-3F81-CA44-9FCA-225324179C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4C509F-38E6-0B4C-BC65-6BB50DFE48EF}" type="slidenum">
              <a:rPr lang="en-US" smtClean="0"/>
              <a:t>‹#›</a:t>
            </a:fld>
            <a:endParaRPr lang="en-US"/>
          </a:p>
        </p:txBody>
      </p:sp>
    </p:spTree>
    <p:extLst>
      <p:ext uri="{BB962C8B-B14F-4D97-AF65-F5344CB8AC3E}">
        <p14:creationId xmlns:p14="http://schemas.microsoft.com/office/powerpoint/2010/main" val="32677685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bluenile.com/diamond-search"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7454827-8231-AF48-9311-1B343E9F484E}"/>
              </a:ext>
            </a:extLst>
          </p:cNvPr>
          <p:cNvPicPr>
            <a:picLocks noChangeAspect="1"/>
          </p:cNvPicPr>
          <p:nvPr/>
        </p:nvPicPr>
        <p:blipFill rotWithShape="1">
          <a:blip r:embed="rId2">
            <a:alphaModFix amt="50000"/>
          </a:blip>
          <a:srcRect t="8104" b="7627"/>
          <a:stretch/>
        </p:blipFill>
        <p:spPr>
          <a:xfrm>
            <a:off x="20" y="16043"/>
            <a:ext cx="12191980" cy="6857999"/>
          </a:xfrm>
          <a:prstGeom prst="rect">
            <a:avLst/>
          </a:prstGeom>
        </p:spPr>
      </p:pic>
      <p:sp>
        <p:nvSpPr>
          <p:cNvPr id="2" name="Title 1">
            <a:extLst>
              <a:ext uri="{FF2B5EF4-FFF2-40B4-BE49-F238E27FC236}">
                <a16:creationId xmlns:a16="http://schemas.microsoft.com/office/drawing/2014/main" id="{DEBACD52-6282-684E-BBC7-8CB63C1BF290}"/>
              </a:ext>
            </a:extLst>
          </p:cNvPr>
          <p:cNvSpPr>
            <a:spLocks noGrp="1"/>
          </p:cNvSpPr>
          <p:nvPr>
            <p:ph type="ctrTitle"/>
          </p:nvPr>
        </p:nvSpPr>
        <p:spPr>
          <a:xfrm>
            <a:off x="1524000" y="2330929"/>
            <a:ext cx="9144000" cy="1098395"/>
          </a:xfrm>
        </p:spPr>
        <p:txBody>
          <a:bodyPr>
            <a:normAutofit/>
          </a:bodyPr>
          <a:lstStyle/>
          <a:p>
            <a:r>
              <a:rPr lang="en-US" altLang="zh-CN" dirty="0">
                <a:solidFill>
                  <a:srgbClr val="FFFFFF"/>
                </a:solidFill>
              </a:rPr>
              <a:t>Diamond</a:t>
            </a:r>
            <a:r>
              <a:rPr lang="zh-CN" altLang="en-US" dirty="0">
                <a:solidFill>
                  <a:srgbClr val="FFFFFF"/>
                </a:solidFill>
              </a:rPr>
              <a:t> </a:t>
            </a:r>
            <a:r>
              <a:rPr lang="en-US" altLang="zh-CN" dirty="0">
                <a:solidFill>
                  <a:srgbClr val="FFFFFF"/>
                </a:solidFill>
              </a:rPr>
              <a:t>Price</a:t>
            </a:r>
            <a:r>
              <a:rPr lang="zh-CN" altLang="en-US" dirty="0">
                <a:solidFill>
                  <a:srgbClr val="FFFFFF"/>
                </a:solidFill>
              </a:rPr>
              <a:t> </a:t>
            </a:r>
            <a:r>
              <a:rPr lang="en-US" altLang="zh-CN" dirty="0">
                <a:solidFill>
                  <a:srgbClr val="FFFFFF"/>
                </a:solidFill>
              </a:rPr>
              <a:t>Prediction</a:t>
            </a:r>
            <a:endParaRPr lang="en-US" dirty="0">
              <a:solidFill>
                <a:srgbClr val="FFFFFF"/>
              </a:solidFill>
            </a:endParaRPr>
          </a:p>
        </p:txBody>
      </p:sp>
      <p:sp>
        <p:nvSpPr>
          <p:cNvPr id="3" name="Subtitle 2">
            <a:extLst>
              <a:ext uri="{FF2B5EF4-FFF2-40B4-BE49-F238E27FC236}">
                <a16:creationId xmlns:a16="http://schemas.microsoft.com/office/drawing/2014/main" id="{2F28B362-693F-F345-82CB-B8CCD02DDA42}"/>
              </a:ext>
            </a:extLst>
          </p:cNvPr>
          <p:cNvSpPr>
            <a:spLocks noGrp="1"/>
          </p:cNvSpPr>
          <p:nvPr>
            <p:ph type="subTitle" idx="1"/>
          </p:nvPr>
        </p:nvSpPr>
        <p:spPr>
          <a:xfrm>
            <a:off x="1524000" y="3710228"/>
            <a:ext cx="9144000" cy="1098395"/>
          </a:xfrm>
        </p:spPr>
        <p:txBody>
          <a:bodyPr>
            <a:normAutofit/>
          </a:bodyPr>
          <a:lstStyle/>
          <a:p>
            <a:r>
              <a:rPr lang="en-US" altLang="zh-CN" dirty="0">
                <a:solidFill>
                  <a:srgbClr val="FFFFFF"/>
                </a:solidFill>
              </a:rPr>
              <a:t>The</a:t>
            </a:r>
            <a:r>
              <a:rPr lang="zh-CN" altLang="en-US" dirty="0">
                <a:solidFill>
                  <a:srgbClr val="FFFFFF"/>
                </a:solidFill>
              </a:rPr>
              <a:t> </a:t>
            </a:r>
            <a:r>
              <a:rPr lang="en-US" altLang="zh-CN" dirty="0">
                <a:solidFill>
                  <a:srgbClr val="FFFFFF"/>
                </a:solidFill>
              </a:rPr>
              <a:t>Data</a:t>
            </a:r>
            <a:r>
              <a:rPr lang="zh-CN" altLang="en-US" dirty="0">
                <a:solidFill>
                  <a:srgbClr val="FFFFFF"/>
                </a:solidFill>
              </a:rPr>
              <a:t> </a:t>
            </a:r>
            <a:r>
              <a:rPr lang="en-US" altLang="zh-CN" dirty="0">
                <a:solidFill>
                  <a:srgbClr val="FFFFFF"/>
                </a:solidFill>
              </a:rPr>
              <a:t>Incubator</a:t>
            </a:r>
            <a:r>
              <a:rPr lang="zh-CN" altLang="en-US" dirty="0">
                <a:solidFill>
                  <a:srgbClr val="FFFFFF"/>
                </a:solidFill>
              </a:rPr>
              <a:t> </a:t>
            </a:r>
            <a:r>
              <a:rPr lang="en-US" altLang="zh-CN" dirty="0">
                <a:solidFill>
                  <a:srgbClr val="FFFFFF"/>
                </a:solidFill>
              </a:rPr>
              <a:t>Project</a:t>
            </a:r>
            <a:r>
              <a:rPr lang="zh-CN" altLang="en-US" dirty="0">
                <a:solidFill>
                  <a:srgbClr val="FFFFFF"/>
                </a:solidFill>
              </a:rPr>
              <a:t> </a:t>
            </a:r>
            <a:r>
              <a:rPr lang="en-US" altLang="zh-CN" dirty="0">
                <a:solidFill>
                  <a:srgbClr val="FFFFFF"/>
                </a:solidFill>
              </a:rPr>
              <a:t>Proposal</a:t>
            </a:r>
            <a:endParaRPr lang="en-US" dirty="0">
              <a:solidFill>
                <a:srgbClr val="FFFFFF"/>
              </a:solidFill>
            </a:endParaRPr>
          </a:p>
          <a:p>
            <a:r>
              <a:rPr lang="en-US" dirty="0" err="1">
                <a:solidFill>
                  <a:srgbClr val="FFFFFF"/>
                </a:solidFill>
              </a:rPr>
              <a:t>Yanyan</a:t>
            </a:r>
            <a:r>
              <a:rPr lang="en-US" dirty="0">
                <a:solidFill>
                  <a:srgbClr val="FFFFFF"/>
                </a:solidFill>
              </a:rPr>
              <a:t> Jiang</a:t>
            </a:r>
          </a:p>
        </p:txBody>
      </p:sp>
      <p:cxnSp>
        <p:nvCxnSpPr>
          <p:cNvPr id="6" name="Straight Connector 5">
            <a:extLst>
              <a:ext uri="{FF2B5EF4-FFF2-40B4-BE49-F238E27FC236}">
                <a16:creationId xmlns:a16="http://schemas.microsoft.com/office/drawing/2014/main" id="{2CD2823A-FC42-2A41-90A3-75C81F17E76E}"/>
              </a:ext>
            </a:extLst>
          </p:cNvPr>
          <p:cNvCxnSpPr/>
          <p:nvPr/>
        </p:nvCxnSpPr>
        <p:spPr>
          <a:xfrm>
            <a:off x="2137609" y="3557661"/>
            <a:ext cx="7955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08209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8D63CF3D-5A12-8146-8EC9-2EC5294FF773}"/>
              </a:ext>
            </a:extLst>
          </p:cNvPr>
          <p:cNvSpPr txBox="1">
            <a:spLocks/>
          </p:cNvSpPr>
          <p:nvPr/>
        </p:nvSpPr>
        <p:spPr>
          <a:xfrm>
            <a:off x="435309" y="791593"/>
            <a:ext cx="4023360" cy="7511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800" dirty="0" err="1"/>
              <a:t>XGBoost</a:t>
            </a:r>
            <a:endParaRPr lang="en-US" sz="4800" dirty="0"/>
          </a:p>
        </p:txBody>
      </p:sp>
      <p:sp>
        <p:nvSpPr>
          <p:cNvPr id="3" name="Rectangle 2">
            <a:extLst>
              <a:ext uri="{FF2B5EF4-FFF2-40B4-BE49-F238E27FC236}">
                <a16:creationId xmlns:a16="http://schemas.microsoft.com/office/drawing/2014/main" id="{D013C195-221A-624F-AEEB-0739268A93AB}"/>
              </a:ext>
            </a:extLst>
          </p:cNvPr>
          <p:cNvSpPr/>
          <p:nvPr/>
        </p:nvSpPr>
        <p:spPr>
          <a:xfrm>
            <a:off x="144379" y="4379495"/>
            <a:ext cx="4588042" cy="368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53D7DA06-C6DD-494A-BF23-1FC5999325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16622" y="1084266"/>
            <a:ext cx="7958755" cy="5305837"/>
          </a:xfrm>
          <a:prstGeom prst="rect">
            <a:avLst/>
          </a:prstGeom>
        </p:spPr>
      </p:pic>
      <p:sp>
        <p:nvSpPr>
          <p:cNvPr id="15" name="Right Arrow 14">
            <a:extLst>
              <a:ext uri="{FF2B5EF4-FFF2-40B4-BE49-F238E27FC236}">
                <a16:creationId xmlns:a16="http://schemas.microsoft.com/office/drawing/2014/main" id="{F03E5739-E337-2845-9526-11D3053C8AD9}"/>
              </a:ext>
            </a:extLst>
          </p:cNvPr>
          <p:cNvSpPr/>
          <p:nvPr/>
        </p:nvSpPr>
        <p:spPr>
          <a:xfrm>
            <a:off x="1651000" y="1920708"/>
            <a:ext cx="605322" cy="24130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F3CF1CB9-4017-4046-ACE7-76369154269B}"/>
              </a:ext>
            </a:extLst>
          </p:cNvPr>
          <p:cNvSpPr/>
          <p:nvPr/>
        </p:nvSpPr>
        <p:spPr>
          <a:xfrm>
            <a:off x="1651000" y="2266338"/>
            <a:ext cx="605322" cy="24130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240163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454827-8231-AF48-9311-1B343E9F484E}"/>
              </a:ext>
            </a:extLst>
          </p:cNvPr>
          <p:cNvPicPr>
            <a:picLocks noChangeAspect="1"/>
          </p:cNvPicPr>
          <p:nvPr/>
        </p:nvPicPr>
        <p:blipFill rotWithShape="1">
          <a:blip r:embed="rId2">
            <a:alphaModFix amt="50000"/>
          </a:blip>
          <a:srcRect t="8104" b="7627"/>
          <a:stretch/>
        </p:blipFill>
        <p:spPr>
          <a:xfrm>
            <a:off x="19259" y="1"/>
            <a:ext cx="12191980" cy="6857999"/>
          </a:xfrm>
          <a:prstGeom prst="rect">
            <a:avLst/>
          </a:prstGeom>
          <a:solidFill>
            <a:schemeClr val="tx1"/>
          </a:solidFill>
        </p:spPr>
      </p:pic>
      <p:sp>
        <p:nvSpPr>
          <p:cNvPr id="2" name="Title 1">
            <a:extLst>
              <a:ext uri="{FF2B5EF4-FFF2-40B4-BE49-F238E27FC236}">
                <a16:creationId xmlns:a16="http://schemas.microsoft.com/office/drawing/2014/main" id="{DEBACD52-6282-684E-BBC7-8CB63C1BF290}"/>
              </a:ext>
            </a:extLst>
          </p:cNvPr>
          <p:cNvSpPr>
            <a:spLocks noGrp="1"/>
          </p:cNvSpPr>
          <p:nvPr>
            <p:ph type="ctrTitle"/>
          </p:nvPr>
        </p:nvSpPr>
        <p:spPr>
          <a:xfrm>
            <a:off x="3152274" y="2534654"/>
            <a:ext cx="5630778" cy="1520311"/>
          </a:xfrm>
        </p:spPr>
        <p:txBody>
          <a:bodyPr>
            <a:normAutofit/>
          </a:bodyPr>
          <a:lstStyle/>
          <a:p>
            <a:r>
              <a:rPr lang="en-US" altLang="zh-CN" sz="9600" b="1" dirty="0">
                <a:solidFill>
                  <a:srgbClr val="FFFFFF"/>
                </a:solidFill>
              </a:rPr>
              <a:t>Thank you</a:t>
            </a:r>
            <a:endParaRPr lang="en-US" sz="9600" b="1" dirty="0">
              <a:solidFill>
                <a:srgbClr val="FFFFFF"/>
              </a:solidFill>
            </a:endParaRPr>
          </a:p>
        </p:txBody>
      </p:sp>
    </p:spTree>
    <p:extLst>
      <p:ext uri="{BB962C8B-B14F-4D97-AF65-F5344CB8AC3E}">
        <p14:creationId xmlns:p14="http://schemas.microsoft.com/office/powerpoint/2010/main" val="1352696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A8729337-A415-7242-A24F-419DF4646D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53" t="7829" r="24334"/>
          <a:stretch/>
        </p:blipFill>
        <p:spPr bwMode="auto">
          <a:xfrm>
            <a:off x="4168061" y="10"/>
            <a:ext cx="8023936"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FCF063D5-8422-4649-A6C4-A1899FB5383F}"/>
              </a:ext>
            </a:extLst>
          </p:cNvPr>
          <p:cNvSpPr>
            <a:spLocks noGrp="1"/>
          </p:cNvSpPr>
          <p:nvPr>
            <p:ph type="title"/>
          </p:nvPr>
        </p:nvSpPr>
        <p:spPr>
          <a:xfrm>
            <a:off x="390041" y="778319"/>
            <a:ext cx="4023360" cy="999262"/>
          </a:xfrm>
        </p:spPr>
        <p:txBody>
          <a:bodyPr vert="horz" lIns="91440" tIns="45720" rIns="91440" bIns="45720" rtlCol="0" anchor="b">
            <a:normAutofit/>
          </a:bodyPr>
          <a:lstStyle/>
          <a:p>
            <a:r>
              <a:rPr lang="en-US" sz="4800" b="1" dirty="0"/>
              <a:t>Introduction</a:t>
            </a:r>
            <a:r>
              <a:rPr lang="en-US" sz="4800" dirty="0"/>
              <a:t> </a:t>
            </a:r>
          </a:p>
        </p:txBody>
      </p:sp>
      <p:sp>
        <p:nvSpPr>
          <p:cNvPr id="7" name="Rectangle 6">
            <a:extLst>
              <a:ext uri="{FF2B5EF4-FFF2-40B4-BE49-F238E27FC236}">
                <a16:creationId xmlns:a16="http://schemas.microsoft.com/office/drawing/2014/main" id="{87FDA9DA-C995-4442-BF92-AD270CC0DAFE}"/>
              </a:ext>
            </a:extLst>
          </p:cNvPr>
          <p:cNvSpPr/>
          <p:nvPr/>
        </p:nvSpPr>
        <p:spPr>
          <a:xfrm>
            <a:off x="344774" y="4437089"/>
            <a:ext cx="4113895" cy="1281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2D06B54-F060-9145-8FA8-1380F04BA6B4}"/>
              </a:ext>
            </a:extLst>
          </p:cNvPr>
          <p:cNvSpPr txBox="1"/>
          <p:nvPr/>
        </p:nvSpPr>
        <p:spPr>
          <a:xfrm>
            <a:off x="481029" y="2656174"/>
            <a:ext cx="6338871" cy="2308324"/>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t>Most people (80%, 2019 survey) buy a diamond engagement ring </a:t>
            </a:r>
          </a:p>
          <a:p>
            <a:pPr marL="342900" indent="-342900">
              <a:buFont typeface="Arial" panose="020B0604020202020204" pitchFamily="34" charset="0"/>
              <a:buChar char="•"/>
            </a:pPr>
            <a:r>
              <a:rPr lang="en-US" altLang="zh-CN" sz="2400" dirty="0"/>
              <a:t>Build a model that can predict diamonds’ market prices and give customers advices on how to pick the best diamond without overpaying too much</a:t>
            </a:r>
            <a:endParaRPr lang="en-US" sz="2400" dirty="0"/>
          </a:p>
        </p:txBody>
      </p:sp>
    </p:spTree>
    <p:extLst>
      <p:ext uri="{BB962C8B-B14F-4D97-AF65-F5344CB8AC3E}">
        <p14:creationId xmlns:p14="http://schemas.microsoft.com/office/powerpoint/2010/main" val="322795230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260A34F6-A357-D34A-BFF3-E203EA914C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52" t="7829" r="25014"/>
          <a:stretch/>
        </p:blipFill>
        <p:spPr bwMode="auto">
          <a:xfrm>
            <a:off x="4244131" y="10"/>
            <a:ext cx="7947866"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38AE29-5E3D-4448-A61C-68C657076E7B}"/>
              </a:ext>
            </a:extLst>
          </p:cNvPr>
          <p:cNvSpPr>
            <a:spLocks noGrp="1"/>
          </p:cNvSpPr>
          <p:nvPr>
            <p:ph type="title"/>
          </p:nvPr>
        </p:nvSpPr>
        <p:spPr>
          <a:xfrm>
            <a:off x="387183" y="916926"/>
            <a:ext cx="7036654" cy="897497"/>
          </a:xfrm>
        </p:spPr>
        <p:txBody>
          <a:bodyPr vert="horz" lIns="91440" tIns="45720" rIns="91440" bIns="45720" rtlCol="0" anchor="b">
            <a:normAutofit/>
          </a:bodyPr>
          <a:lstStyle/>
          <a:p>
            <a:r>
              <a:rPr lang="en-US" altLang="zh-CN" sz="4800" dirty="0"/>
              <a:t>Dataset Preparation</a:t>
            </a:r>
            <a:endParaRPr lang="en-US" sz="4800" dirty="0"/>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5C5EF9D0-4C86-F14C-B82C-09F99E7E85E9}"/>
              </a:ext>
            </a:extLst>
          </p:cNvPr>
          <p:cNvSpPr/>
          <p:nvPr/>
        </p:nvSpPr>
        <p:spPr>
          <a:xfrm>
            <a:off x="387183" y="4283242"/>
            <a:ext cx="4071486" cy="2819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36B69A5-7633-624F-A5C9-8BC4EA0BCF44}"/>
              </a:ext>
            </a:extLst>
          </p:cNvPr>
          <p:cNvSpPr txBox="1"/>
          <p:nvPr/>
        </p:nvSpPr>
        <p:spPr>
          <a:xfrm>
            <a:off x="481029" y="2369275"/>
            <a:ext cx="7036654" cy="2554545"/>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t>Collect data from the official </a:t>
            </a:r>
            <a:r>
              <a:rPr lang="en-US" altLang="zh-CN" sz="2000" dirty="0" err="1"/>
              <a:t>BlueNile</a:t>
            </a:r>
            <a:r>
              <a:rPr lang="en-US" altLang="zh-CN" sz="2000" dirty="0"/>
              <a:t> website: </a:t>
            </a:r>
            <a:r>
              <a:rPr lang="en-US" sz="2000" dirty="0">
                <a:hlinkClick r:id="rId4">
                  <a:extLst>
                    <a:ext uri="{A12FA001-AC4F-418D-AE19-62706E023703}">
                      <ahyp:hlinkClr xmlns:ahyp="http://schemas.microsoft.com/office/drawing/2018/hyperlinkcolor" val="tx"/>
                    </a:ext>
                  </a:extLst>
                </a:hlinkClick>
              </a:rPr>
              <a:t>https://www.bluenile.com/diamond-search</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altLang="zh-CN" sz="2000" dirty="0"/>
              <a:t>Download HAR</a:t>
            </a:r>
            <a:r>
              <a:rPr lang="zh-CN" altLang="en-US" sz="2000" dirty="0"/>
              <a:t> </a:t>
            </a:r>
            <a:r>
              <a:rPr lang="en-US" altLang="zh-CN" sz="2000" dirty="0"/>
              <a:t>files</a:t>
            </a:r>
            <a:r>
              <a:rPr lang="zh-CN" altLang="en-US" sz="2000" dirty="0"/>
              <a:t> </a:t>
            </a:r>
            <a:r>
              <a:rPr lang="en-US" altLang="zh-CN" sz="2000" dirty="0"/>
              <a:t>for</a:t>
            </a:r>
            <a:r>
              <a:rPr lang="zh-CN" altLang="en-US" sz="2000" dirty="0"/>
              <a:t> </a:t>
            </a:r>
            <a:r>
              <a:rPr lang="en-US" altLang="zh-CN" sz="2000" dirty="0"/>
              <a:t>diamonds</a:t>
            </a:r>
            <a:r>
              <a:rPr lang="zh-CN" altLang="en-US" sz="2000" dirty="0"/>
              <a:t> </a:t>
            </a:r>
            <a:r>
              <a:rPr lang="en-US" altLang="zh-CN" sz="2000" dirty="0"/>
              <a:t>that are</a:t>
            </a:r>
            <a:r>
              <a:rPr lang="zh-CN" altLang="en-US" sz="2000" dirty="0"/>
              <a:t> </a:t>
            </a:r>
            <a:r>
              <a:rPr lang="en-US" altLang="zh-CN" sz="2000" dirty="0"/>
              <a:t>larger</a:t>
            </a:r>
            <a:r>
              <a:rPr lang="zh-CN" altLang="en-US" sz="2000" dirty="0"/>
              <a:t> </a:t>
            </a:r>
            <a:r>
              <a:rPr lang="en-US" altLang="zh-CN" sz="2000" dirty="0"/>
              <a:t>than</a:t>
            </a:r>
            <a:r>
              <a:rPr lang="zh-CN" altLang="en-US" sz="2000" dirty="0"/>
              <a:t> </a:t>
            </a:r>
            <a:r>
              <a:rPr lang="en-US" altLang="zh-CN" sz="2000" b="1" dirty="0"/>
              <a:t>1.2</a:t>
            </a:r>
            <a:r>
              <a:rPr lang="zh-CN" altLang="en-US" sz="2000" b="1" dirty="0"/>
              <a:t> </a:t>
            </a:r>
            <a:r>
              <a:rPr lang="en-US" altLang="zh-CN" sz="2000" dirty="0"/>
              <a:t>carat</a:t>
            </a:r>
          </a:p>
          <a:p>
            <a:pPr marL="342900" indent="-342900">
              <a:buFont typeface="Arial" panose="020B0604020202020204" pitchFamily="34" charset="0"/>
              <a:buChar char="•"/>
            </a:pPr>
            <a:endParaRPr lang="en-US" altLang="zh-CN" sz="2000" dirty="0"/>
          </a:p>
          <a:p>
            <a:pPr marL="342900" indent="-342900">
              <a:buFont typeface="Arial" panose="020B0604020202020204" pitchFamily="34" charset="0"/>
              <a:buChar char="•"/>
            </a:pPr>
            <a:r>
              <a:rPr lang="en-US" altLang="zh-CN" sz="2000" dirty="0"/>
              <a:t>Keep</a:t>
            </a:r>
            <a:r>
              <a:rPr lang="zh-CN" altLang="en-US" sz="2000" dirty="0"/>
              <a:t> </a:t>
            </a:r>
            <a:r>
              <a:rPr lang="en-US" altLang="zh-CN" sz="2000" dirty="0"/>
              <a:t>the</a:t>
            </a:r>
            <a:r>
              <a:rPr lang="zh-CN" altLang="en-US" sz="2000" dirty="0"/>
              <a:t> </a:t>
            </a:r>
            <a:r>
              <a:rPr lang="en-US" altLang="zh-CN" sz="2000" dirty="0"/>
              <a:t>diamonds</a:t>
            </a:r>
            <a:r>
              <a:rPr lang="zh-CN" altLang="en-US" sz="2000" dirty="0"/>
              <a:t> </a:t>
            </a:r>
            <a:r>
              <a:rPr lang="en-US" altLang="zh-CN" sz="2000" dirty="0"/>
              <a:t>whose prices are lower</a:t>
            </a:r>
            <a:r>
              <a:rPr lang="zh-CN" altLang="en-US" sz="2000" dirty="0"/>
              <a:t> </a:t>
            </a:r>
            <a:r>
              <a:rPr lang="en-US" altLang="zh-CN" sz="2000" dirty="0"/>
              <a:t>than</a:t>
            </a:r>
            <a:r>
              <a:rPr lang="zh-CN" altLang="en-US" sz="2000" dirty="0"/>
              <a:t> </a:t>
            </a:r>
            <a:r>
              <a:rPr lang="en-US" altLang="zh-CN" sz="2000" b="1" dirty="0"/>
              <a:t>$30,000</a:t>
            </a:r>
          </a:p>
          <a:p>
            <a:pPr marL="342900" indent="-342900">
              <a:buFont typeface="Arial" panose="020B0604020202020204" pitchFamily="34" charset="0"/>
              <a:buChar char="•"/>
            </a:pPr>
            <a:endParaRPr lang="en-US" altLang="zh-CN" sz="2000" b="1" dirty="0"/>
          </a:p>
          <a:p>
            <a:pPr marL="342900" indent="-342900">
              <a:buFont typeface="Arial" panose="020B0604020202020204" pitchFamily="34" charset="0"/>
              <a:buChar char="•"/>
            </a:pPr>
            <a:r>
              <a:rPr lang="en-US" altLang="zh-CN" sz="2000" dirty="0"/>
              <a:t>Data</a:t>
            </a:r>
            <a:r>
              <a:rPr lang="zh-CN" altLang="en-US" sz="2000" dirty="0"/>
              <a:t> </a:t>
            </a:r>
            <a:r>
              <a:rPr lang="en-US" altLang="zh-CN" sz="2000" dirty="0"/>
              <a:t>size:</a:t>
            </a:r>
            <a:r>
              <a:rPr lang="zh-CN" altLang="en-US" sz="2000" dirty="0"/>
              <a:t> </a:t>
            </a:r>
            <a:r>
              <a:rPr lang="en-US" altLang="zh-CN" sz="2000" b="1" dirty="0"/>
              <a:t>9,985</a:t>
            </a:r>
            <a:r>
              <a:rPr lang="zh-CN" altLang="en-US" sz="2000" dirty="0"/>
              <a:t> </a:t>
            </a:r>
            <a:r>
              <a:rPr lang="en-US" altLang="zh-CN" sz="2000" dirty="0"/>
              <a:t>unique</a:t>
            </a:r>
            <a:r>
              <a:rPr lang="zh-CN" altLang="en-US" sz="2000" dirty="0"/>
              <a:t> </a:t>
            </a:r>
            <a:r>
              <a:rPr lang="en-US" altLang="zh-CN" sz="2000" dirty="0"/>
              <a:t>diamonds</a:t>
            </a:r>
            <a:r>
              <a:rPr lang="zh-CN" altLang="en-US" sz="2000" dirty="0"/>
              <a:t> </a:t>
            </a:r>
            <a:r>
              <a:rPr lang="en-US" altLang="zh-CN" sz="2000" dirty="0"/>
              <a:t>with</a:t>
            </a:r>
            <a:r>
              <a:rPr lang="zh-CN" altLang="en-US" sz="2000" dirty="0"/>
              <a:t> </a:t>
            </a:r>
            <a:r>
              <a:rPr lang="en-US" altLang="zh-CN" sz="2000" dirty="0"/>
              <a:t>10</a:t>
            </a:r>
            <a:r>
              <a:rPr lang="zh-CN" altLang="en-US" sz="2000" dirty="0"/>
              <a:t> </a:t>
            </a:r>
            <a:r>
              <a:rPr lang="en-US" altLang="zh-CN" sz="2000" dirty="0"/>
              <a:t>different</a:t>
            </a:r>
            <a:r>
              <a:rPr lang="zh-CN" altLang="en-US" sz="2000" dirty="0"/>
              <a:t> </a:t>
            </a:r>
            <a:r>
              <a:rPr lang="en-US" altLang="zh-CN" sz="2000" dirty="0"/>
              <a:t>features</a:t>
            </a:r>
            <a:endParaRPr lang="en-US" sz="2000" dirty="0"/>
          </a:p>
        </p:txBody>
      </p:sp>
    </p:spTree>
    <p:extLst>
      <p:ext uri="{BB962C8B-B14F-4D97-AF65-F5344CB8AC3E}">
        <p14:creationId xmlns:p14="http://schemas.microsoft.com/office/powerpoint/2010/main" val="96086854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260A34F6-A357-D34A-BFF3-E203EA914C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55043"/>
          <a:stretch/>
        </p:blipFill>
        <p:spPr bwMode="auto">
          <a:xfrm>
            <a:off x="7092081" y="0"/>
            <a:ext cx="5099916"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092759D6-E266-E045-8389-622C70E9C690}"/>
              </a:ext>
            </a:extLst>
          </p:cNvPr>
          <p:cNvSpPr/>
          <p:nvPr/>
        </p:nvSpPr>
        <p:spPr>
          <a:xfrm>
            <a:off x="381014" y="4546920"/>
            <a:ext cx="4077655"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7B524BB8-A3F6-7E48-9904-3F47A2816377}"/>
              </a:ext>
            </a:extLst>
          </p:cNvPr>
          <p:cNvGraphicFramePr>
            <a:graphicFrameLocks noGrp="1"/>
          </p:cNvGraphicFramePr>
          <p:nvPr>
            <p:extLst>
              <p:ext uri="{D42A27DB-BD31-4B8C-83A1-F6EECF244321}">
                <p14:modId xmlns:p14="http://schemas.microsoft.com/office/powerpoint/2010/main" val="2550750440"/>
              </p:ext>
            </p:extLst>
          </p:nvPr>
        </p:nvGraphicFramePr>
        <p:xfrm>
          <a:off x="1335884" y="836156"/>
          <a:ext cx="8188340" cy="5262880"/>
        </p:xfrm>
        <a:graphic>
          <a:graphicData uri="http://schemas.openxmlformats.org/drawingml/2006/table">
            <a:tbl>
              <a:tblPr firstRow="1" bandRow="1">
                <a:tableStyleId>{5C22544A-7EE6-4342-B048-85BDC9FD1C3A}</a:tableStyleId>
              </a:tblPr>
              <a:tblGrid>
                <a:gridCol w="1415453">
                  <a:extLst>
                    <a:ext uri="{9D8B030D-6E8A-4147-A177-3AD203B41FA5}">
                      <a16:colId xmlns:a16="http://schemas.microsoft.com/office/drawing/2014/main" val="1119158352"/>
                    </a:ext>
                  </a:extLst>
                </a:gridCol>
                <a:gridCol w="6772887">
                  <a:extLst>
                    <a:ext uri="{9D8B030D-6E8A-4147-A177-3AD203B41FA5}">
                      <a16:colId xmlns:a16="http://schemas.microsoft.com/office/drawing/2014/main" val="4038442127"/>
                    </a:ext>
                  </a:extLst>
                </a:gridCol>
              </a:tblGrid>
              <a:tr h="370840">
                <a:tc>
                  <a:txBody>
                    <a:bodyPr/>
                    <a:lstStyle/>
                    <a:p>
                      <a:r>
                        <a:rPr lang="en-US" dirty="0">
                          <a:solidFill>
                            <a:schemeClr val="tx1"/>
                          </a:solidFill>
                        </a:rPr>
                        <a:t>Feature</a:t>
                      </a:r>
                    </a:p>
                  </a:txBody>
                  <a:tcPr>
                    <a:lnL w="12700" cmpd="sng">
                      <a:noFill/>
                    </a:lnL>
                    <a:lnR w="12700"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Numerical type</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2355356"/>
                  </a:ext>
                </a:extLst>
              </a:tr>
              <a:tr h="370840">
                <a:tc>
                  <a:txBody>
                    <a:bodyPr/>
                    <a:lstStyle/>
                    <a:p>
                      <a:r>
                        <a:rPr lang="en-US" altLang="zh-CN" dirty="0">
                          <a:solidFill>
                            <a:schemeClr val="tx1"/>
                          </a:solidFill>
                        </a:rPr>
                        <a:t>C</a:t>
                      </a:r>
                      <a:r>
                        <a:rPr lang="en-US" dirty="0">
                          <a:solidFill>
                            <a:schemeClr val="tx1"/>
                          </a:solidFill>
                        </a:rPr>
                        <a:t>arat</a:t>
                      </a:r>
                    </a:p>
                  </a:txBody>
                  <a:tcPr>
                    <a:lnL w="12700" cmpd="sng">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Float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2105869"/>
                  </a:ext>
                </a:extLst>
              </a:tr>
              <a:tr h="370840">
                <a:tc>
                  <a:txBody>
                    <a:bodyPr/>
                    <a:lstStyle/>
                    <a:p>
                      <a:r>
                        <a:rPr lang="en-US" altLang="zh-CN" dirty="0">
                          <a:solidFill>
                            <a:schemeClr val="tx1"/>
                          </a:solidFill>
                        </a:rPr>
                        <a:t>Clarity</a:t>
                      </a:r>
                      <a:endParaRPr lang="en-US"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Category ([‘</a:t>
                      </a:r>
                      <a:r>
                        <a:rPr lang="en-US" altLang="zh-CN" dirty="0">
                          <a:solidFill>
                            <a:schemeClr val="tx1"/>
                          </a:solidFill>
                        </a:rPr>
                        <a:t>FL</a:t>
                      </a:r>
                      <a:r>
                        <a:rPr lang="en-US" dirty="0">
                          <a:solidFill>
                            <a:schemeClr val="tx1"/>
                          </a:solidFill>
                        </a:rPr>
                        <a:t>’</a:t>
                      </a:r>
                      <a:r>
                        <a:rPr lang="en-US" altLang="zh-CN" dirty="0">
                          <a:solidFill>
                            <a:schemeClr val="tx1"/>
                          </a:solidFill>
                        </a:rPr>
                        <a:t>,</a:t>
                      </a:r>
                      <a:r>
                        <a:rPr lang="zh-CN" altLang="en-US" dirty="0">
                          <a:solidFill>
                            <a:schemeClr val="tx1"/>
                          </a:solidFill>
                        </a:rPr>
                        <a:t> </a:t>
                      </a:r>
                      <a:r>
                        <a:rPr lang="en-US" altLang="zh-CN" dirty="0">
                          <a:solidFill>
                            <a:schemeClr val="tx1"/>
                          </a:solidFill>
                        </a:rPr>
                        <a:t>‘IF’,</a:t>
                      </a:r>
                      <a:r>
                        <a:rPr lang="zh-CN" altLang="en-US" dirty="0">
                          <a:solidFill>
                            <a:schemeClr val="tx1"/>
                          </a:solidFill>
                        </a:rPr>
                        <a:t> </a:t>
                      </a:r>
                      <a:r>
                        <a:rPr lang="en-US" altLang="zh-CN" dirty="0">
                          <a:solidFill>
                            <a:schemeClr val="tx1"/>
                          </a:solidFill>
                        </a:rPr>
                        <a:t>’VVS1’,</a:t>
                      </a:r>
                      <a:r>
                        <a:rPr lang="zh-CN" altLang="en-US" dirty="0">
                          <a:solidFill>
                            <a:schemeClr val="tx1"/>
                          </a:solidFill>
                        </a:rPr>
                        <a:t> </a:t>
                      </a:r>
                      <a:r>
                        <a:rPr lang="en-US" altLang="zh-CN" dirty="0">
                          <a:solidFill>
                            <a:schemeClr val="tx1"/>
                          </a:solidFill>
                        </a:rPr>
                        <a:t>‘VVS2’,</a:t>
                      </a:r>
                      <a:r>
                        <a:rPr lang="zh-CN" altLang="en-US" dirty="0">
                          <a:solidFill>
                            <a:schemeClr val="tx1"/>
                          </a:solidFill>
                        </a:rPr>
                        <a:t> </a:t>
                      </a:r>
                      <a:r>
                        <a:rPr lang="en-US" altLang="zh-CN" dirty="0">
                          <a:solidFill>
                            <a:schemeClr val="tx1"/>
                          </a:solidFill>
                        </a:rPr>
                        <a:t>‘VS1’,</a:t>
                      </a:r>
                      <a:r>
                        <a:rPr lang="zh-CN" altLang="en-US" dirty="0">
                          <a:solidFill>
                            <a:schemeClr val="tx1"/>
                          </a:solidFill>
                        </a:rPr>
                        <a:t> </a:t>
                      </a:r>
                      <a:r>
                        <a:rPr lang="en-US" altLang="zh-CN" dirty="0">
                          <a:solidFill>
                            <a:schemeClr val="tx1"/>
                          </a:solidFill>
                        </a:rPr>
                        <a:t>‘VS2’,</a:t>
                      </a:r>
                      <a:r>
                        <a:rPr lang="zh-CN" altLang="en-US" dirty="0">
                          <a:solidFill>
                            <a:schemeClr val="tx1"/>
                          </a:solidFill>
                        </a:rPr>
                        <a:t> </a:t>
                      </a:r>
                      <a:r>
                        <a:rPr lang="en-US" altLang="zh-CN" dirty="0">
                          <a:solidFill>
                            <a:schemeClr val="tx1"/>
                          </a:solidFill>
                        </a:rPr>
                        <a:t>‘SI1’,</a:t>
                      </a:r>
                      <a:r>
                        <a:rPr lang="zh-CN" altLang="en-US" dirty="0">
                          <a:solidFill>
                            <a:schemeClr val="tx1"/>
                          </a:solidFill>
                        </a:rPr>
                        <a:t> </a:t>
                      </a:r>
                      <a:r>
                        <a:rPr lang="en-US" altLang="zh-CN" dirty="0">
                          <a:solidFill>
                            <a:schemeClr val="tx1"/>
                          </a:solidFill>
                        </a:rPr>
                        <a:t>‘SI2’</a:t>
                      </a: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815333"/>
                  </a:ext>
                </a:extLst>
              </a:tr>
              <a:tr h="370840">
                <a:tc>
                  <a:txBody>
                    <a:bodyPr/>
                    <a:lstStyle/>
                    <a:p>
                      <a:r>
                        <a:rPr lang="en-US" altLang="zh-CN" dirty="0">
                          <a:solidFill>
                            <a:schemeClr val="tx1"/>
                          </a:solidFill>
                        </a:rPr>
                        <a:t>Color</a:t>
                      </a:r>
                      <a:endParaRPr lang="en-US"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Category ([‘</a:t>
                      </a:r>
                      <a:r>
                        <a:rPr lang="en-US" altLang="zh-CN" dirty="0">
                          <a:solidFill>
                            <a:schemeClr val="tx1"/>
                          </a:solidFill>
                        </a:rPr>
                        <a:t>D</a:t>
                      </a:r>
                      <a:r>
                        <a:rPr lang="en-US" dirty="0">
                          <a:solidFill>
                            <a:schemeClr val="tx1"/>
                          </a:solidFill>
                        </a:rPr>
                        <a:t>’</a:t>
                      </a:r>
                      <a:r>
                        <a:rPr lang="en-US" altLang="zh-CN" dirty="0">
                          <a:solidFill>
                            <a:schemeClr val="tx1"/>
                          </a:solidFill>
                        </a:rPr>
                        <a:t>,</a:t>
                      </a:r>
                      <a:r>
                        <a:rPr lang="zh-CN" altLang="en-US" dirty="0">
                          <a:solidFill>
                            <a:schemeClr val="tx1"/>
                          </a:solidFill>
                        </a:rPr>
                        <a:t> </a:t>
                      </a:r>
                      <a:r>
                        <a:rPr lang="en-US" altLang="zh-CN" dirty="0">
                          <a:solidFill>
                            <a:schemeClr val="tx1"/>
                          </a:solidFill>
                        </a:rPr>
                        <a:t>‘E’,</a:t>
                      </a:r>
                      <a:r>
                        <a:rPr lang="zh-CN" altLang="en-US" dirty="0">
                          <a:solidFill>
                            <a:schemeClr val="tx1"/>
                          </a:solidFill>
                        </a:rPr>
                        <a:t> </a:t>
                      </a:r>
                      <a:r>
                        <a:rPr lang="en-US" altLang="zh-CN" dirty="0">
                          <a:solidFill>
                            <a:schemeClr val="tx1"/>
                          </a:solidFill>
                        </a:rPr>
                        <a:t>‘F’,</a:t>
                      </a:r>
                      <a:r>
                        <a:rPr lang="zh-CN" altLang="en-US" dirty="0">
                          <a:solidFill>
                            <a:schemeClr val="tx1"/>
                          </a:solidFill>
                        </a:rPr>
                        <a:t> </a:t>
                      </a:r>
                      <a:r>
                        <a:rPr lang="en-US" altLang="zh-CN" dirty="0">
                          <a:solidFill>
                            <a:schemeClr val="tx1"/>
                          </a:solidFill>
                        </a:rPr>
                        <a:t>‘G’,</a:t>
                      </a:r>
                      <a:r>
                        <a:rPr lang="zh-CN" altLang="en-US" dirty="0">
                          <a:solidFill>
                            <a:schemeClr val="tx1"/>
                          </a:solidFill>
                        </a:rPr>
                        <a:t> </a:t>
                      </a:r>
                      <a:r>
                        <a:rPr lang="en-US" altLang="zh-CN" dirty="0">
                          <a:solidFill>
                            <a:schemeClr val="tx1"/>
                          </a:solidFill>
                        </a:rPr>
                        <a:t>‘H’,</a:t>
                      </a:r>
                      <a:r>
                        <a:rPr lang="zh-CN" altLang="en-US" dirty="0">
                          <a:solidFill>
                            <a:schemeClr val="tx1"/>
                          </a:solidFill>
                        </a:rPr>
                        <a:t> </a:t>
                      </a:r>
                      <a:r>
                        <a:rPr lang="en-US" altLang="zh-CN" dirty="0">
                          <a:solidFill>
                            <a:schemeClr val="tx1"/>
                          </a:solidFill>
                        </a:rPr>
                        <a:t>‘I’,</a:t>
                      </a:r>
                      <a:r>
                        <a:rPr lang="zh-CN" altLang="en-US" dirty="0">
                          <a:solidFill>
                            <a:schemeClr val="tx1"/>
                          </a:solidFill>
                        </a:rPr>
                        <a:t> </a:t>
                      </a:r>
                      <a:r>
                        <a:rPr lang="en-US" altLang="zh-CN" dirty="0">
                          <a:solidFill>
                            <a:schemeClr val="tx1"/>
                          </a:solidFill>
                        </a:rPr>
                        <a:t>‘J’,</a:t>
                      </a:r>
                      <a:r>
                        <a:rPr lang="zh-CN" altLang="en-US" dirty="0">
                          <a:solidFill>
                            <a:schemeClr val="tx1"/>
                          </a:solidFill>
                        </a:rPr>
                        <a:t> </a:t>
                      </a:r>
                      <a:r>
                        <a:rPr lang="en-US" altLang="zh-CN" dirty="0">
                          <a:solidFill>
                            <a:schemeClr val="tx1"/>
                          </a:solidFill>
                        </a:rPr>
                        <a:t>‘K’</a:t>
                      </a: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4119037"/>
                  </a:ext>
                </a:extLst>
              </a:tr>
              <a:tr h="370840">
                <a:tc>
                  <a:txBody>
                    <a:bodyPr/>
                    <a:lstStyle/>
                    <a:p>
                      <a:r>
                        <a:rPr lang="en-US" altLang="zh-CN" dirty="0">
                          <a:solidFill>
                            <a:schemeClr val="tx1"/>
                          </a:solidFill>
                        </a:rPr>
                        <a:t>Culet</a:t>
                      </a:r>
                      <a:endParaRPr lang="en-US"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Category ([</a:t>
                      </a:r>
                      <a:r>
                        <a:rPr lang="en-US" altLang="zh-CN" dirty="0">
                          <a:solidFill>
                            <a:schemeClr val="tx1"/>
                          </a:solidFill>
                        </a:rPr>
                        <a:t>‘</a:t>
                      </a:r>
                      <a:r>
                        <a:rPr lang="en-US" dirty="0">
                          <a:solidFill>
                            <a:schemeClr val="tx1"/>
                          </a:solidFill>
                        </a:rPr>
                        <a:t>None</a:t>
                      </a:r>
                      <a:r>
                        <a:rPr lang="en-US" altLang="zh-CN" dirty="0">
                          <a:solidFill>
                            <a:schemeClr val="tx1"/>
                          </a:solidFill>
                        </a:rPr>
                        <a:t>’</a:t>
                      </a:r>
                      <a:r>
                        <a:rPr lang="en-US" dirty="0">
                          <a:solidFill>
                            <a:schemeClr val="tx1"/>
                          </a:solidFill>
                        </a:rPr>
                        <a:t>, </a:t>
                      </a:r>
                      <a:r>
                        <a:rPr lang="en-US" altLang="zh-CN" dirty="0">
                          <a:solidFill>
                            <a:schemeClr val="tx1"/>
                          </a:solidFill>
                        </a:rPr>
                        <a:t>‘</a:t>
                      </a:r>
                      <a:r>
                        <a:rPr lang="en-US" dirty="0">
                          <a:solidFill>
                            <a:schemeClr val="tx1"/>
                          </a:solidFill>
                        </a:rPr>
                        <a:t>Pointed, </a:t>
                      </a:r>
                      <a:r>
                        <a:rPr lang="en-US" altLang="zh-CN" dirty="0">
                          <a:solidFill>
                            <a:schemeClr val="tx1"/>
                          </a:solidFill>
                        </a:rPr>
                        <a:t>’</a:t>
                      </a:r>
                      <a:r>
                        <a:rPr lang="en-US" dirty="0">
                          <a:solidFill>
                            <a:schemeClr val="tx1"/>
                          </a:solidFill>
                        </a:rPr>
                        <a:t>Very Small, </a:t>
                      </a:r>
                      <a:r>
                        <a:rPr lang="en-US" altLang="zh-CN" dirty="0">
                          <a:solidFill>
                            <a:schemeClr val="tx1"/>
                          </a:solidFill>
                        </a:rPr>
                        <a:t>‘</a:t>
                      </a:r>
                      <a:r>
                        <a:rPr lang="en-US" dirty="0">
                          <a:solidFill>
                            <a:schemeClr val="tx1"/>
                          </a:solidFill>
                        </a:rPr>
                        <a:t>Small</a:t>
                      </a:r>
                      <a:r>
                        <a:rPr lang="en-US" altLang="zh-CN" dirty="0">
                          <a:solidFill>
                            <a:schemeClr val="tx1"/>
                          </a:solidFill>
                        </a:rPr>
                        <a:t>’</a:t>
                      </a:r>
                      <a:r>
                        <a:rPr lang="en-US" dirty="0">
                          <a:solidFill>
                            <a:schemeClr val="tx1"/>
                          </a:solidFill>
                        </a:rPr>
                        <a:t>, </a:t>
                      </a:r>
                      <a:r>
                        <a:rPr lang="en-US" altLang="zh-CN" dirty="0">
                          <a:solidFill>
                            <a:schemeClr val="tx1"/>
                          </a:solidFill>
                        </a:rPr>
                        <a:t>’</a:t>
                      </a:r>
                      <a:r>
                        <a:rPr lang="en-US" dirty="0">
                          <a:solidFill>
                            <a:schemeClr val="tx1"/>
                          </a:solidFill>
                        </a:rPr>
                        <a:t>Medium</a:t>
                      </a:r>
                      <a:r>
                        <a:rPr lang="en-US" altLang="zh-CN" dirty="0">
                          <a:solidFill>
                            <a:schemeClr val="tx1"/>
                          </a:solidFill>
                        </a:rPr>
                        <a:t>’</a:t>
                      </a:r>
                      <a:r>
                        <a:rPr lang="en-US" dirty="0">
                          <a:solidFill>
                            <a:schemeClr val="tx1"/>
                          </a:solidFill>
                        </a:rPr>
                        <a:t>, </a:t>
                      </a:r>
                      <a:r>
                        <a:rPr lang="en-US" altLang="zh-CN" dirty="0">
                          <a:solidFill>
                            <a:schemeClr val="tx1"/>
                          </a:solidFill>
                        </a:rPr>
                        <a:t>’</a:t>
                      </a:r>
                      <a:r>
                        <a:rPr lang="en-US" dirty="0">
                          <a:solidFill>
                            <a:schemeClr val="tx1"/>
                          </a:solidFill>
                        </a:rPr>
                        <a:t>Slightly Large</a:t>
                      </a:r>
                      <a:r>
                        <a:rPr lang="en-US" altLang="zh-CN" dirty="0">
                          <a:solidFill>
                            <a:schemeClr val="tx1"/>
                          </a:solidFill>
                        </a:rPr>
                        <a:t>’</a:t>
                      </a:r>
                      <a:r>
                        <a:rPr lang="en-US" dirty="0">
                          <a:solidFill>
                            <a:schemeClr val="tx1"/>
                          </a:solidFill>
                        </a:rPr>
                        <a:t> ,</a:t>
                      </a:r>
                      <a:r>
                        <a:rPr lang="en-US" altLang="zh-CN" dirty="0">
                          <a:solidFill>
                            <a:schemeClr val="tx1"/>
                          </a:solidFill>
                        </a:rPr>
                        <a:t>’</a:t>
                      </a:r>
                      <a:r>
                        <a:rPr lang="en-US" dirty="0">
                          <a:solidFill>
                            <a:schemeClr val="tx1"/>
                          </a:solidFill>
                        </a:rPr>
                        <a:t>Large</a:t>
                      </a:r>
                      <a:r>
                        <a:rPr lang="en-US" altLang="zh-CN" dirty="0">
                          <a:solidFill>
                            <a:schemeClr val="tx1"/>
                          </a:solidFill>
                        </a:rPr>
                        <a:t>’</a:t>
                      </a: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2619172"/>
                  </a:ext>
                </a:extLst>
              </a:tr>
              <a:tr h="370840">
                <a:tc>
                  <a:txBody>
                    <a:bodyPr/>
                    <a:lstStyle/>
                    <a:p>
                      <a:r>
                        <a:rPr lang="en-US" altLang="zh-CN" dirty="0">
                          <a:solidFill>
                            <a:schemeClr val="tx1"/>
                          </a:solidFill>
                        </a:rPr>
                        <a:t>Cut</a:t>
                      </a:r>
                      <a:endParaRPr lang="en-US"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Category ([</a:t>
                      </a:r>
                      <a:r>
                        <a:rPr lang="en-US" altLang="zh-CN" dirty="0">
                          <a:solidFill>
                            <a:schemeClr val="tx1"/>
                          </a:solidFill>
                        </a:rPr>
                        <a:t>‘</a:t>
                      </a:r>
                      <a:r>
                        <a:rPr lang="en-US" dirty="0">
                          <a:solidFill>
                            <a:schemeClr val="tx1"/>
                          </a:solidFill>
                        </a:rPr>
                        <a:t>Astor Ideal</a:t>
                      </a:r>
                      <a:r>
                        <a:rPr lang="en-US" altLang="zh-CN" dirty="0">
                          <a:solidFill>
                            <a:schemeClr val="tx1"/>
                          </a:solidFill>
                        </a:rPr>
                        <a:t>’</a:t>
                      </a:r>
                      <a:r>
                        <a:rPr lang="en-US" dirty="0">
                          <a:solidFill>
                            <a:schemeClr val="tx1"/>
                          </a:solidFill>
                        </a:rPr>
                        <a:t>, </a:t>
                      </a:r>
                      <a:r>
                        <a:rPr lang="en-US" altLang="zh-CN" dirty="0">
                          <a:solidFill>
                            <a:schemeClr val="tx1"/>
                          </a:solidFill>
                        </a:rPr>
                        <a:t>‘</a:t>
                      </a:r>
                      <a:r>
                        <a:rPr lang="en-US" dirty="0">
                          <a:solidFill>
                            <a:schemeClr val="tx1"/>
                          </a:solidFill>
                        </a:rPr>
                        <a:t>Ideal</a:t>
                      </a:r>
                      <a:r>
                        <a:rPr lang="en-US" altLang="zh-CN" dirty="0">
                          <a:solidFill>
                            <a:schemeClr val="tx1"/>
                          </a:solidFill>
                        </a:rPr>
                        <a:t>’</a:t>
                      </a:r>
                      <a:r>
                        <a:rPr lang="en-US" dirty="0">
                          <a:solidFill>
                            <a:schemeClr val="tx1"/>
                          </a:solidFill>
                        </a:rPr>
                        <a:t>, </a:t>
                      </a:r>
                      <a:r>
                        <a:rPr lang="en-US" altLang="zh-CN" dirty="0">
                          <a:solidFill>
                            <a:schemeClr val="tx1"/>
                          </a:solidFill>
                        </a:rPr>
                        <a:t>‘</a:t>
                      </a:r>
                      <a:r>
                        <a:rPr lang="en-US" dirty="0">
                          <a:solidFill>
                            <a:schemeClr val="tx1"/>
                          </a:solidFill>
                        </a:rPr>
                        <a:t>Very Goo</a:t>
                      </a:r>
                      <a:r>
                        <a:rPr lang="en-US" altLang="zh-CN" dirty="0">
                          <a:solidFill>
                            <a:schemeClr val="tx1"/>
                          </a:solidFill>
                        </a:rPr>
                        <a:t>d’</a:t>
                      </a:r>
                      <a:r>
                        <a:rPr lang="en-US" dirty="0">
                          <a:solidFill>
                            <a:schemeClr val="tx1"/>
                          </a:solidFill>
                        </a:rPr>
                        <a:t>, </a:t>
                      </a:r>
                      <a:r>
                        <a:rPr lang="en-US" altLang="zh-CN" dirty="0">
                          <a:solidFill>
                            <a:schemeClr val="tx1"/>
                          </a:solidFill>
                        </a:rPr>
                        <a:t>’</a:t>
                      </a:r>
                      <a:r>
                        <a:rPr lang="en-US" dirty="0">
                          <a:solidFill>
                            <a:schemeClr val="tx1"/>
                          </a:solidFill>
                        </a:rPr>
                        <a:t>Good</a:t>
                      </a:r>
                      <a:r>
                        <a:rPr lang="en-US" altLang="zh-CN" dirty="0">
                          <a:solidFill>
                            <a:schemeClr val="tx1"/>
                          </a:solidFill>
                        </a:rPr>
                        <a:t>’</a:t>
                      </a: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2675028"/>
                  </a:ext>
                </a:extLst>
              </a:tr>
              <a:tr h="370840">
                <a:tc>
                  <a:txBody>
                    <a:bodyPr/>
                    <a:lstStyle/>
                    <a:p>
                      <a:r>
                        <a:rPr lang="en-US" altLang="zh-CN" dirty="0">
                          <a:solidFill>
                            <a:schemeClr val="tx1"/>
                          </a:solidFill>
                        </a:rPr>
                        <a:t>Depth</a:t>
                      </a:r>
                      <a:endParaRPr lang="en-US"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Float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7861858"/>
                  </a:ext>
                </a:extLst>
              </a:tr>
              <a:tr h="370840">
                <a:tc>
                  <a:txBody>
                    <a:bodyPr/>
                    <a:lstStyle/>
                    <a:p>
                      <a:r>
                        <a:rPr lang="en-US" altLang="zh-CN" dirty="0">
                          <a:solidFill>
                            <a:schemeClr val="tx1"/>
                          </a:solidFill>
                        </a:rPr>
                        <a:t>Fluorescence</a:t>
                      </a:r>
                      <a:endParaRPr lang="en-US"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Category ([</a:t>
                      </a:r>
                      <a:r>
                        <a:rPr lang="en-US" altLang="zh-CN" dirty="0">
                          <a:solidFill>
                            <a:schemeClr val="tx1"/>
                          </a:solidFill>
                        </a:rPr>
                        <a:t>‘</a:t>
                      </a:r>
                      <a:r>
                        <a:rPr lang="en-US" dirty="0">
                          <a:solidFill>
                            <a:schemeClr val="tx1"/>
                          </a:solidFill>
                        </a:rPr>
                        <a:t>None</a:t>
                      </a:r>
                      <a:r>
                        <a:rPr lang="en-US" altLang="zh-CN" dirty="0">
                          <a:solidFill>
                            <a:schemeClr val="tx1"/>
                          </a:solidFill>
                        </a:rPr>
                        <a:t>’</a:t>
                      </a:r>
                      <a:r>
                        <a:rPr lang="en-US" dirty="0">
                          <a:solidFill>
                            <a:schemeClr val="tx1"/>
                          </a:solidFill>
                        </a:rPr>
                        <a:t>, </a:t>
                      </a:r>
                      <a:r>
                        <a:rPr lang="en-US" altLang="zh-CN" dirty="0">
                          <a:solidFill>
                            <a:schemeClr val="tx1"/>
                          </a:solidFill>
                        </a:rPr>
                        <a:t>‘</a:t>
                      </a:r>
                      <a:r>
                        <a:rPr lang="en-US" dirty="0">
                          <a:solidFill>
                            <a:schemeClr val="tx1"/>
                          </a:solidFill>
                        </a:rPr>
                        <a:t>Faint</a:t>
                      </a:r>
                      <a:r>
                        <a:rPr lang="en-US" altLang="zh-CN" dirty="0">
                          <a:solidFill>
                            <a:schemeClr val="tx1"/>
                          </a:solidFill>
                        </a:rPr>
                        <a:t>’</a:t>
                      </a:r>
                      <a:r>
                        <a:rPr lang="en-US" dirty="0">
                          <a:solidFill>
                            <a:schemeClr val="tx1"/>
                          </a:solidFill>
                        </a:rPr>
                        <a:t>, </a:t>
                      </a:r>
                      <a:r>
                        <a:rPr lang="en-US" altLang="zh-CN" dirty="0">
                          <a:solidFill>
                            <a:schemeClr val="tx1"/>
                          </a:solidFill>
                        </a:rPr>
                        <a:t>‘</a:t>
                      </a:r>
                      <a:r>
                        <a:rPr lang="en-US" dirty="0">
                          <a:solidFill>
                            <a:schemeClr val="tx1"/>
                          </a:solidFill>
                        </a:rPr>
                        <a:t>Faint Blue</a:t>
                      </a:r>
                      <a:r>
                        <a:rPr lang="en-US" altLang="zh-CN" dirty="0">
                          <a:solidFill>
                            <a:schemeClr val="tx1"/>
                          </a:solidFill>
                        </a:rPr>
                        <a:t>’</a:t>
                      </a:r>
                      <a:r>
                        <a:rPr lang="en-US" dirty="0">
                          <a:solidFill>
                            <a:schemeClr val="tx1"/>
                          </a:solidFill>
                        </a:rPr>
                        <a:t>,</a:t>
                      </a:r>
                      <a:r>
                        <a:rPr lang="zh-CN" altLang="en-US" dirty="0">
                          <a:solidFill>
                            <a:schemeClr val="tx1"/>
                          </a:solidFill>
                        </a:rPr>
                        <a:t> </a:t>
                      </a:r>
                      <a:r>
                        <a:rPr lang="en-US" altLang="zh-CN" dirty="0">
                          <a:solidFill>
                            <a:schemeClr val="tx1"/>
                          </a:solidFill>
                        </a:rPr>
                        <a:t>‘</a:t>
                      </a:r>
                      <a:r>
                        <a:rPr lang="en-US" dirty="0">
                          <a:solidFill>
                            <a:schemeClr val="tx1"/>
                          </a:solidFill>
                        </a:rPr>
                        <a:t>Medium</a:t>
                      </a:r>
                      <a:r>
                        <a:rPr lang="en-US" altLang="zh-CN" dirty="0">
                          <a:solidFill>
                            <a:schemeClr val="tx1"/>
                          </a:solidFill>
                        </a:rPr>
                        <a:t>’,</a:t>
                      </a:r>
                      <a:r>
                        <a:rPr lang="zh-CN" altLang="en-US" dirty="0">
                          <a:solidFill>
                            <a:schemeClr val="tx1"/>
                          </a:solidFill>
                        </a:rPr>
                        <a:t> </a:t>
                      </a:r>
                      <a:r>
                        <a:rPr lang="en-US" altLang="zh-CN" dirty="0">
                          <a:solidFill>
                            <a:schemeClr val="tx1"/>
                          </a:solidFill>
                        </a:rPr>
                        <a:t>‘</a:t>
                      </a:r>
                      <a:r>
                        <a:rPr lang="en-US" dirty="0">
                          <a:solidFill>
                            <a:schemeClr val="tx1"/>
                          </a:solidFill>
                        </a:rPr>
                        <a:t>Medium Blue</a:t>
                      </a:r>
                      <a:r>
                        <a:rPr lang="en-US" altLang="zh-CN" dirty="0">
                          <a:solidFill>
                            <a:schemeClr val="tx1"/>
                          </a:solidFill>
                        </a:rPr>
                        <a:t>’</a:t>
                      </a:r>
                      <a:r>
                        <a:rPr lang="en-US" dirty="0">
                          <a:solidFill>
                            <a:schemeClr val="tx1"/>
                          </a:solidFill>
                        </a:rPr>
                        <a:t>,</a:t>
                      </a:r>
                      <a:r>
                        <a:rPr lang="zh-CN" altLang="en-US" dirty="0">
                          <a:solidFill>
                            <a:schemeClr val="tx1"/>
                          </a:solidFill>
                        </a:rPr>
                        <a:t> </a:t>
                      </a:r>
                      <a:r>
                        <a:rPr lang="en-US" altLang="zh-CN" dirty="0">
                          <a:solidFill>
                            <a:schemeClr val="tx1"/>
                          </a:solidFill>
                        </a:rPr>
                        <a:t>’</a:t>
                      </a:r>
                      <a:r>
                        <a:rPr lang="en-US" dirty="0">
                          <a:solidFill>
                            <a:schemeClr val="tx1"/>
                          </a:solidFill>
                        </a:rPr>
                        <a:t>Strong</a:t>
                      </a:r>
                      <a:r>
                        <a:rPr lang="en-US" altLang="zh-CN" dirty="0">
                          <a:solidFill>
                            <a:schemeClr val="tx1"/>
                          </a:solidFill>
                        </a:rPr>
                        <a:t>’</a:t>
                      </a:r>
                      <a:r>
                        <a:rPr lang="en-US" dirty="0">
                          <a:solidFill>
                            <a:schemeClr val="tx1"/>
                          </a:solidFill>
                        </a:rPr>
                        <a:t>,</a:t>
                      </a:r>
                      <a:r>
                        <a:rPr lang="zh-CN" altLang="en-US" dirty="0">
                          <a:solidFill>
                            <a:schemeClr val="tx1"/>
                          </a:solidFill>
                        </a:rPr>
                        <a:t> </a:t>
                      </a:r>
                      <a:r>
                        <a:rPr lang="en-US" altLang="zh-CN" dirty="0">
                          <a:solidFill>
                            <a:schemeClr val="tx1"/>
                          </a:solidFill>
                        </a:rPr>
                        <a:t>‘</a:t>
                      </a:r>
                      <a:r>
                        <a:rPr lang="en-US" dirty="0">
                          <a:solidFill>
                            <a:schemeClr val="tx1"/>
                          </a:solidFill>
                        </a:rPr>
                        <a:t>Strong White</a:t>
                      </a:r>
                      <a:r>
                        <a:rPr lang="en-US" altLang="zh-CN" dirty="0">
                          <a:solidFill>
                            <a:schemeClr val="tx1"/>
                          </a:solidFill>
                        </a:rPr>
                        <a:t>’</a:t>
                      </a:r>
                      <a:r>
                        <a:rPr lang="en-US" dirty="0">
                          <a:solidFill>
                            <a:schemeClr val="tx1"/>
                          </a:solidFill>
                        </a:rPr>
                        <a:t>,</a:t>
                      </a:r>
                      <a:r>
                        <a:rPr lang="zh-CN" altLang="en-US" dirty="0">
                          <a:solidFill>
                            <a:schemeClr val="tx1"/>
                          </a:solidFill>
                        </a:rPr>
                        <a:t> </a:t>
                      </a:r>
                      <a:r>
                        <a:rPr lang="en-US" altLang="zh-CN" dirty="0">
                          <a:solidFill>
                            <a:schemeClr val="tx1"/>
                          </a:solidFill>
                        </a:rPr>
                        <a:t>‘</a:t>
                      </a:r>
                      <a:r>
                        <a:rPr lang="en-US" dirty="0">
                          <a:solidFill>
                            <a:schemeClr val="tx1"/>
                          </a:solidFill>
                        </a:rPr>
                        <a:t>Strong Yellow</a:t>
                      </a:r>
                      <a:r>
                        <a:rPr lang="en-US" altLang="zh-CN" dirty="0">
                          <a:solidFill>
                            <a:schemeClr val="tx1"/>
                          </a:solidFill>
                        </a:rPr>
                        <a:t>’</a:t>
                      </a:r>
                      <a:r>
                        <a:rPr lang="en-US" dirty="0">
                          <a:solidFill>
                            <a:schemeClr val="tx1"/>
                          </a:solidFill>
                        </a:rPr>
                        <a:t>,</a:t>
                      </a:r>
                      <a:r>
                        <a:rPr lang="zh-CN" altLang="en-US" dirty="0">
                          <a:solidFill>
                            <a:schemeClr val="tx1"/>
                          </a:solidFill>
                        </a:rPr>
                        <a:t> </a:t>
                      </a:r>
                      <a:r>
                        <a:rPr lang="en-US" altLang="zh-CN" dirty="0">
                          <a:solidFill>
                            <a:schemeClr val="tx1"/>
                          </a:solidFill>
                        </a:rPr>
                        <a:t>‘</a:t>
                      </a:r>
                      <a:r>
                        <a:rPr lang="en-US" dirty="0">
                          <a:solidFill>
                            <a:schemeClr val="tx1"/>
                          </a:solidFill>
                        </a:rPr>
                        <a:t>Strong Blue’,</a:t>
                      </a:r>
                      <a:r>
                        <a:rPr lang="zh-CN" altLang="en-US" dirty="0">
                          <a:solidFill>
                            <a:schemeClr val="tx1"/>
                          </a:solidFill>
                        </a:rPr>
                        <a:t> </a:t>
                      </a:r>
                      <a:r>
                        <a:rPr lang="en-US" altLang="zh-CN" dirty="0">
                          <a:solidFill>
                            <a:schemeClr val="tx1"/>
                          </a:solidFill>
                        </a:rPr>
                        <a:t>‘</a:t>
                      </a:r>
                      <a:r>
                        <a:rPr lang="en-US" dirty="0">
                          <a:solidFill>
                            <a:schemeClr val="tx1"/>
                          </a:solidFill>
                        </a:rPr>
                        <a:t>Very Strong Blue</a:t>
                      </a:r>
                      <a:r>
                        <a:rPr lang="en-US" altLang="zh-CN" dirty="0">
                          <a:solidFill>
                            <a:schemeClr val="tx1"/>
                          </a:solidFill>
                        </a:rPr>
                        <a:t>’</a:t>
                      </a:r>
                      <a:r>
                        <a:rPr lang="en-US" dirty="0">
                          <a:solidFill>
                            <a:schemeClr val="tx1"/>
                          </a:solidFill>
                        </a:rPr>
                        <a:t>,</a:t>
                      </a:r>
                      <a:r>
                        <a:rPr lang="zh-CN" altLang="en-US" dirty="0">
                          <a:solidFill>
                            <a:schemeClr val="tx1"/>
                          </a:solidFill>
                        </a:rPr>
                        <a:t> </a:t>
                      </a:r>
                      <a:r>
                        <a:rPr lang="en-US" altLang="zh-CN" dirty="0">
                          <a:solidFill>
                            <a:schemeClr val="tx1"/>
                          </a:solidFill>
                        </a:rPr>
                        <a:t>‘</a:t>
                      </a:r>
                      <a:r>
                        <a:rPr lang="en-US" dirty="0">
                          <a:solidFill>
                            <a:schemeClr val="tx1"/>
                          </a:solidFill>
                        </a:rPr>
                        <a:t>Very Strong</a:t>
                      </a:r>
                      <a:r>
                        <a:rPr lang="en-US" altLang="zh-CN"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0482160"/>
                  </a:ext>
                </a:extLst>
              </a:tr>
              <a:tr h="370840">
                <a:tc>
                  <a:txBody>
                    <a:bodyPr/>
                    <a:lstStyle/>
                    <a:p>
                      <a:r>
                        <a:rPr lang="en-US" altLang="zh-CN" dirty="0" err="1">
                          <a:solidFill>
                            <a:schemeClr val="tx1"/>
                          </a:solidFill>
                        </a:rPr>
                        <a:t>IxwRatio</a:t>
                      </a:r>
                      <a:endParaRPr lang="en-US"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Float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9250190"/>
                  </a:ext>
                </a:extLst>
              </a:tr>
              <a:tr h="370840">
                <a:tc>
                  <a:txBody>
                    <a:bodyPr/>
                    <a:lstStyle/>
                    <a:p>
                      <a:r>
                        <a:rPr lang="en-US" altLang="zh-CN" dirty="0">
                          <a:solidFill>
                            <a:schemeClr val="tx1"/>
                          </a:solidFill>
                        </a:rPr>
                        <a:t>Polish</a:t>
                      </a:r>
                      <a:endParaRPr lang="en-US"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Category ([</a:t>
                      </a:r>
                      <a:r>
                        <a:rPr lang="en-US" altLang="zh-CN" dirty="0">
                          <a:solidFill>
                            <a:schemeClr val="tx1"/>
                          </a:solidFill>
                        </a:rPr>
                        <a:t>‘</a:t>
                      </a:r>
                      <a:r>
                        <a:rPr lang="en-US" dirty="0">
                          <a:solidFill>
                            <a:schemeClr val="tx1"/>
                          </a:solidFill>
                        </a:rPr>
                        <a:t>Excellent</a:t>
                      </a:r>
                      <a:r>
                        <a:rPr lang="en-US" altLang="zh-CN" dirty="0">
                          <a:solidFill>
                            <a:schemeClr val="tx1"/>
                          </a:solidFill>
                        </a:rPr>
                        <a:t>’</a:t>
                      </a:r>
                      <a:r>
                        <a:rPr lang="en-US" dirty="0">
                          <a:solidFill>
                            <a:schemeClr val="tx1"/>
                          </a:solidFill>
                        </a:rPr>
                        <a:t>, </a:t>
                      </a:r>
                      <a:r>
                        <a:rPr lang="en-US" altLang="zh-CN" dirty="0">
                          <a:solidFill>
                            <a:schemeClr val="tx1"/>
                          </a:solidFill>
                        </a:rPr>
                        <a:t>‘</a:t>
                      </a:r>
                      <a:r>
                        <a:rPr lang="en-US" dirty="0">
                          <a:solidFill>
                            <a:schemeClr val="tx1"/>
                          </a:solidFill>
                        </a:rPr>
                        <a:t>Very Good’, </a:t>
                      </a:r>
                      <a:r>
                        <a:rPr lang="en-US" altLang="zh-CN" dirty="0">
                          <a:solidFill>
                            <a:schemeClr val="tx1"/>
                          </a:solidFill>
                        </a:rPr>
                        <a:t>‘</a:t>
                      </a:r>
                      <a:r>
                        <a:rPr lang="en-US" dirty="0">
                          <a:solidFill>
                            <a:schemeClr val="tx1"/>
                          </a:solidFill>
                        </a:rPr>
                        <a:t>Good</a:t>
                      </a:r>
                      <a:r>
                        <a:rPr lang="en-US" altLang="zh-CN"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1584745"/>
                  </a:ext>
                </a:extLst>
              </a:tr>
              <a:tr h="370840">
                <a:tc>
                  <a:txBody>
                    <a:bodyPr/>
                    <a:lstStyle/>
                    <a:p>
                      <a:r>
                        <a:rPr lang="en-US" altLang="zh-CN" dirty="0">
                          <a:solidFill>
                            <a:schemeClr val="tx1"/>
                          </a:solidFill>
                        </a:rPr>
                        <a:t>Symmetry</a:t>
                      </a:r>
                      <a:endParaRPr lang="en-US"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Category ([</a:t>
                      </a:r>
                      <a:r>
                        <a:rPr lang="en-US" altLang="zh-CN" dirty="0">
                          <a:solidFill>
                            <a:schemeClr val="tx1"/>
                          </a:solidFill>
                        </a:rPr>
                        <a:t>‘</a:t>
                      </a:r>
                      <a:r>
                        <a:rPr lang="en-US" dirty="0">
                          <a:solidFill>
                            <a:schemeClr val="tx1"/>
                          </a:solidFill>
                        </a:rPr>
                        <a:t>Excellent</a:t>
                      </a:r>
                      <a:r>
                        <a:rPr lang="en-US" altLang="zh-CN" dirty="0">
                          <a:solidFill>
                            <a:schemeClr val="tx1"/>
                          </a:solidFill>
                        </a:rPr>
                        <a:t>’</a:t>
                      </a:r>
                      <a:r>
                        <a:rPr lang="en-US" dirty="0">
                          <a:solidFill>
                            <a:schemeClr val="tx1"/>
                          </a:solidFill>
                        </a:rPr>
                        <a:t>, </a:t>
                      </a:r>
                      <a:r>
                        <a:rPr lang="en-US" altLang="zh-CN" dirty="0">
                          <a:solidFill>
                            <a:schemeClr val="tx1"/>
                          </a:solidFill>
                        </a:rPr>
                        <a:t>‘</a:t>
                      </a:r>
                      <a:r>
                        <a:rPr lang="en-US" dirty="0">
                          <a:solidFill>
                            <a:schemeClr val="tx1"/>
                          </a:solidFill>
                        </a:rPr>
                        <a:t>Very Good’, </a:t>
                      </a:r>
                      <a:r>
                        <a:rPr lang="en-US" altLang="zh-CN" dirty="0">
                          <a:solidFill>
                            <a:schemeClr val="tx1"/>
                          </a:solidFill>
                        </a:rPr>
                        <a:t>‘</a:t>
                      </a:r>
                      <a:r>
                        <a:rPr lang="en-US" dirty="0">
                          <a:solidFill>
                            <a:schemeClr val="tx1"/>
                          </a:solidFill>
                        </a:rPr>
                        <a:t>Good</a:t>
                      </a:r>
                      <a:r>
                        <a:rPr lang="en-US" altLang="zh-CN"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8073638"/>
                  </a:ext>
                </a:extLst>
              </a:tr>
              <a:tr h="370840">
                <a:tc>
                  <a:txBody>
                    <a:bodyPr/>
                    <a:lstStyle/>
                    <a:p>
                      <a:r>
                        <a:rPr lang="en-US" altLang="zh-CN" dirty="0">
                          <a:solidFill>
                            <a:schemeClr val="tx1"/>
                          </a:solidFill>
                        </a:rPr>
                        <a:t>Table</a:t>
                      </a:r>
                      <a:endParaRPr lang="en-US"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Float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690494"/>
                  </a:ext>
                </a:extLst>
              </a:tr>
            </a:tbl>
          </a:graphicData>
        </a:graphic>
      </p:graphicFrame>
    </p:spTree>
    <p:extLst>
      <p:ext uri="{BB962C8B-B14F-4D97-AF65-F5344CB8AC3E}">
        <p14:creationId xmlns:p14="http://schemas.microsoft.com/office/powerpoint/2010/main" val="143261991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a:extLst>
              <a:ext uri="{FF2B5EF4-FFF2-40B4-BE49-F238E27FC236}">
                <a16:creationId xmlns:a16="http://schemas.microsoft.com/office/drawing/2014/main" id="{3E87C935-B442-E24B-88D7-C89918FCF4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245" r="51345"/>
          <a:stretch/>
        </p:blipFill>
        <p:spPr bwMode="auto">
          <a:xfrm>
            <a:off x="6672627" y="0"/>
            <a:ext cx="5519370" cy="6318344"/>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04F8737-F63F-BD41-AB47-BFBF8E7DC3E8}"/>
              </a:ext>
            </a:extLst>
          </p:cNvPr>
          <p:cNvSpPr/>
          <p:nvPr/>
        </p:nvSpPr>
        <p:spPr>
          <a:xfrm>
            <a:off x="397640" y="4250415"/>
            <a:ext cx="4189350" cy="337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Table 10">
            <a:extLst>
              <a:ext uri="{FF2B5EF4-FFF2-40B4-BE49-F238E27FC236}">
                <a16:creationId xmlns:a16="http://schemas.microsoft.com/office/drawing/2014/main" id="{278F04E7-DB60-704B-895A-1FEF50D9A8B9}"/>
              </a:ext>
            </a:extLst>
          </p:cNvPr>
          <p:cNvGraphicFramePr>
            <a:graphicFrameLocks noGrp="1"/>
          </p:cNvGraphicFramePr>
          <p:nvPr>
            <p:extLst>
              <p:ext uri="{D42A27DB-BD31-4B8C-83A1-F6EECF244321}">
                <p14:modId xmlns:p14="http://schemas.microsoft.com/office/powerpoint/2010/main" val="1306655328"/>
              </p:ext>
            </p:extLst>
          </p:nvPr>
        </p:nvGraphicFramePr>
        <p:xfrm>
          <a:off x="1012422" y="1567340"/>
          <a:ext cx="7314367" cy="4516122"/>
        </p:xfrm>
        <a:graphic>
          <a:graphicData uri="http://schemas.openxmlformats.org/drawingml/2006/table">
            <a:tbl>
              <a:tblPr firstRow="1" bandRow="1">
                <a:tableStyleId>{5C22544A-7EE6-4342-B048-85BDC9FD1C3A}</a:tableStyleId>
              </a:tblPr>
              <a:tblGrid>
                <a:gridCol w="1651385">
                  <a:extLst>
                    <a:ext uri="{9D8B030D-6E8A-4147-A177-3AD203B41FA5}">
                      <a16:colId xmlns:a16="http://schemas.microsoft.com/office/drawing/2014/main" val="1119158352"/>
                    </a:ext>
                  </a:extLst>
                </a:gridCol>
                <a:gridCol w="1374163">
                  <a:extLst>
                    <a:ext uri="{9D8B030D-6E8A-4147-A177-3AD203B41FA5}">
                      <a16:colId xmlns:a16="http://schemas.microsoft.com/office/drawing/2014/main" val="4038442127"/>
                    </a:ext>
                  </a:extLst>
                </a:gridCol>
                <a:gridCol w="1376854">
                  <a:extLst>
                    <a:ext uri="{9D8B030D-6E8A-4147-A177-3AD203B41FA5}">
                      <a16:colId xmlns:a16="http://schemas.microsoft.com/office/drawing/2014/main" val="2882393961"/>
                    </a:ext>
                  </a:extLst>
                </a:gridCol>
                <a:gridCol w="1527007">
                  <a:extLst>
                    <a:ext uri="{9D8B030D-6E8A-4147-A177-3AD203B41FA5}">
                      <a16:colId xmlns:a16="http://schemas.microsoft.com/office/drawing/2014/main" val="552939162"/>
                    </a:ext>
                  </a:extLst>
                </a:gridCol>
                <a:gridCol w="1384958">
                  <a:extLst>
                    <a:ext uri="{9D8B030D-6E8A-4147-A177-3AD203B41FA5}">
                      <a16:colId xmlns:a16="http://schemas.microsoft.com/office/drawing/2014/main" val="3019244327"/>
                    </a:ext>
                  </a:extLst>
                </a:gridCol>
              </a:tblGrid>
              <a:tr h="347394">
                <a:tc>
                  <a:txBody>
                    <a:bodyPr/>
                    <a:lstStyle/>
                    <a:p>
                      <a:r>
                        <a:rPr lang="en-US" sz="1600" dirty="0">
                          <a:solidFill>
                            <a:schemeClr val="tx1"/>
                          </a:solidFill>
                        </a:rPr>
                        <a:t>Label</a:t>
                      </a:r>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Mean</a:t>
                      </a:r>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Std</a:t>
                      </a:r>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Min</a:t>
                      </a:r>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Max</a:t>
                      </a:r>
                      <a:endParaRPr lang="en-US" sz="1600" dirty="0">
                        <a:solidFill>
                          <a:schemeClr val="tx1"/>
                        </a:solidFill>
                      </a:endParaRPr>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2355356"/>
                  </a:ext>
                </a:extLst>
              </a:tr>
              <a:tr h="347394">
                <a:tc>
                  <a:txBody>
                    <a:bodyPr/>
                    <a:lstStyle/>
                    <a:p>
                      <a:r>
                        <a:rPr lang="en-US" sz="1600" dirty="0">
                          <a:solidFill>
                            <a:schemeClr val="tx1"/>
                          </a:solidFill>
                        </a:rPr>
                        <a:t>Price</a:t>
                      </a:r>
                    </a:p>
                  </a:txBody>
                  <a:tcP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14,387.39</a:t>
                      </a:r>
                    </a:p>
                  </a:txBody>
                  <a:tcP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6,592.27</a:t>
                      </a:r>
                    </a:p>
                  </a:txBody>
                  <a:tcP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3,375.00</a:t>
                      </a:r>
                    </a:p>
                  </a:txBody>
                  <a:tcP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29,995.00</a:t>
                      </a:r>
                    </a:p>
                  </a:txBody>
                  <a:tcP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414800"/>
                  </a:ext>
                </a:extLst>
              </a:tr>
              <a:tr h="347394">
                <a:tc>
                  <a:txBody>
                    <a:bodyPr/>
                    <a:lstStyle/>
                    <a:p>
                      <a:r>
                        <a:rPr lang="en-US" altLang="zh-CN" sz="1600" dirty="0">
                          <a:solidFill>
                            <a:schemeClr val="tx1"/>
                          </a:solidFill>
                        </a:rPr>
                        <a:t>C</a:t>
                      </a:r>
                      <a:r>
                        <a:rPr lang="en-US" sz="1600" dirty="0">
                          <a:solidFill>
                            <a:schemeClr val="tx1"/>
                          </a:solidFill>
                        </a:rPr>
                        <a:t>arat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1.56</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0.33</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1.20</a:t>
                      </a:r>
                      <a:endParaRPr lang="en-US" sz="16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3.06</a:t>
                      </a:r>
                      <a:endParaRPr lang="en-US" sz="16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2105869"/>
                  </a:ext>
                </a:extLst>
              </a:tr>
              <a:tr h="347394">
                <a:tc>
                  <a:txBody>
                    <a:bodyPr/>
                    <a:lstStyle/>
                    <a:p>
                      <a:r>
                        <a:rPr lang="en-US" altLang="zh-CN" sz="1600" dirty="0">
                          <a:solidFill>
                            <a:schemeClr val="tx1"/>
                          </a:solidFill>
                        </a:rPr>
                        <a:t>Clarity</a:t>
                      </a:r>
                      <a:endParaRPr lang="en-US" sz="16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5.56</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1.70</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1</a:t>
                      </a:r>
                      <a:endParaRPr lang="en-US" sz="16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8</a:t>
                      </a:r>
                      <a:endParaRPr lang="en-US" sz="16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815333"/>
                  </a:ext>
                </a:extLst>
              </a:tr>
              <a:tr h="347394">
                <a:tc>
                  <a:txBody>
                    <a:bodyPr/>
                    <a:lstStyle/>
                    <a:p>
                      <a:r>
                        <a:rPr lang="en-US" altLang="zh-CN" sz="1600" dirty="0">
                          <a:solidFill>
                            <a:schemeClr val="tx1"/>
                          </a:solidFill>
                        </a:rPr>
                        <a:t>Color</a:t>
                      </a:r>
                      <a:endParaRPr lang="en-US" sz="16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4.54</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2.08</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tx1"/>
                          </a:solidFill>
                        </a:rPr>
                        <a:t>1</a:t>
                      </a:r>
                      <a:endParaRPr lang="en-US" sz="16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8</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4119037"/>
                  </a:ext>
                </a:extLst>
              </a:tr>
              <a:tr h="347394">
                <a:tc>
                  <a:txBody>
                    <a:bodyPr/>
                    <a:lstStyle/>
                    <a:p>
                      <a:r>
                        <a:rPr lang="en-US" altLang="zh-CN" sz="1600" dirty="0">
                          <a:solidFill>
                            <a:schemeClr val="tx1"/>
                          </a:solidFill>
                        </a:rPr>
                        <a:t>Culet</a:t>
                      </a:r>
                      <a:endParaRPr lang="en-US" sz="16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1.09</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0.43</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tx1"/>
                          </a:solidFill>
                        </a:rPr>
                        <a:t>1</a:t>
                      </a:r>
                      <a:endParaRPr lang="en-US" sz="16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tx1"/>
                          </a:solidFill>
                        </a:rPr>
                        <a:t>5</a:t>
                      </a:r>
                      <a:endParaRPr lang="en-US" sz="16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2619172"/>
                  </a:ext>
                </a:extLst>
              </a:tr>
              <a:tr h="347394">
                <a:tc>
                  <a:txBody>
                    <a:bodyPr/>
                    <a:lstStyle/>
                    <a:p>
                      <a:r>
                        <a:rPr lang="en-US" altLang="zh-CN" sz="1600" dirty="0">
                          <a:solidFill>
                            <a:schemeClr val="tx1"/>
                          </a:solidFill>
                        </a:rPr>
                        <a:t>Cut</a:t>
                      </a:r>
                      <a:endParaRPr lang="en-US" sz="16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2.12</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0.37</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tx1"/>
                          </a:solidFill>
                        </a:rPr>
                        <a:t>2</a:t>
                      </a:r>
                      <a:endParaRPr lang="en-US" sz="16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4</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2675028"/>
                  </a:ext>
                </a:extLst>
              </a:tr>
              <a:tr h="347394">
                <a:tc>
                  <a:txBody>
                    <a:bodyPr/>
                    <a:lstStyle/>
                    <a:p>
                      <a:r>
                        <a:rPr lang="en-US" altLang="zh-CN" sz="1600" dirty="0">
                          <a:solidFill>
                            <a:schemeClr val="tx1"/>
                          </a:solidFill>
                        </a:rPr>
                        <a:t>Depth</a:t>
                      </a:r>
                      <a:endParaRPr lang="en-US" sz="16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62.16</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1.20</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tx1"/>
                          </a:solidFill>
                        </a:rPr>
                        <a:t>55.30</a:t>
                      </a:r>
                      <a:endParaRPr lang="en-US" sz="16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tx1"/>
                          </a:solidFill>
                        </a:rPr>
                        <a:t>71.20</a:t>
                      </a:r>
                      <a:endParaRPr lang="en-US" sz="16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7861858"/>
                  </a:ext>
                </a:extLst>
              </a:tr>
              <a:tr h="347394">
                <a:tc>
                  <a:txBody>
                    <a:bodyPr/>
                    <a:lstStyle/>
                    <a:p>
                      <a:r>
                        <a:rPr lang="en-US" altLang="zh-CN" sz="1600" dirty="0">
                          <a:solidFill>
                            <a:schemeClr val="tx1"/>
                          </a:solidFill>
                        </a:rPr>
                        <a:t>Fluorescence</a:t>
                      </a:r>
                      <a:endParaRPr lang="en-US" sz="16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2.23</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2.08</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1</a:t>
                      </a:r>
                      <a:endParaRPr lang="en-US" sz="16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11</a:t>
                      </a:r>
                      <a:endParaRPr lang="en-US" sz="16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0482160"/>
                  </a:ext>
                </a:extLst>
              </a:tr>
              <a:tr h="347394">
                <a:tc>
                  <a:txBody>
                    <a:bodyPr/>
                    <a:lstStyle/>
                    <a:p>
                      <a:r>
                        <a:rPr lang="en-US" altLang="zh-CN" sz="1600" dirty="0" err="1">
                          <a:solidFill>
                            <a:schemeClr val="tx1"/>
                          </a:solidFill>
                        </a:rPr>
                        <a:t>IxwRatio</a:t>
                      </a:r>
                      <a:endParaRPr lang="en-US" sz="16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1.00</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0.004</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1.00</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tx1"/>
                          </a:solidFill>
                        </a:rPr>
                        <a:t>1.03</a:t>
                      </a:r>
                      <a:endParaRPr lang="en-US" sz="16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9250190"/>
                  </a:ext>
                </a:extLst>
              </a:tr>
              <a:tr h="347394">
                <a:tc>
                  <a:txBody>
                    <a:bodyPr/>
                    <a:lstStyle/>
                    <a:p>
                      <a:r>
                        <a:rPr lang="en-US" altLang="zh-CN" sz="1600" dirty="0">
                          <a:solidFill>
                            <a:schemeClr val="tx1"/>
                          </a:solidFill>
                        </a:rPr>
                        <a:t>Polish</a:t>
                      </a:r>
                      <a:endParaRPr lang="en-US" sz="16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1.05</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0.25</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1</a:t>
                      </a:r>
                      <a:endParaRPr lang="en-US" sz="16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3</a:t>
                      </a:r>
                      <a:endParaRPr lang="en-US" sz="16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1584745"/>
                  </a:ext>
                </a:extLst>
              </a:tr>
              <a:tr h="347394">
                <a:tc>
                  <a:txBody>
                    <a:bodyPr/>
                    <a:lstStyle/>
                    <a:p>
                      <a:r>
                        <a:rPr lang="en-US" altLang="zh-CN" sz="1600" dirty="0">
                          <a:solidFill>
                            <a:schemeClr val="tx1"/>
                          </a:solidFill>
                        </a:rPr>
                        <a:t>Symmetry</a:t>
                      </a:r>
                      <a:endParaRPr lang="en-US" sz="16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1.13</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0.37</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1</a:t>
                      </a:r>
                      <a:endParaRPr lang="en-US" sz="16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3</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8073638"/>
                  </a:ext>
                </a:extLst>
              </a:tr>
              <a:tr h="347394">
                <a:tc>
                  <a:txBody>
                    <a:bodyPr/>
                    <a:lstStyle/>
                    <a:p>
                      <a:r>
                        <a:rPr lang="en-US" altLang="zh-CN" sz="1600" dirty="0">
                          <a:solidFill>
                            <a:schemeClr val="tx1"/>
                          </a:solidFill>
                        </a:rPr>
                        <a:t>Table</a:t>
                      </a:r>
                      <a:endParaRPr lang="en-US" sz="16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58.09</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1.85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tx1"/>
                          </a:solidFill>
                        </a:rPr>
                        <a:t>50.00</a:t>
                      </a:r>
                      <a:endParaRPr lang="en-US" sz="160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79.00</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82690494"/>
                  </a:ext>
                </a:extLst>
              </a:tr>
            </a:tbl>
          </a:graphicData>
        </a:graphic>
      </p:graphicFrame>
      <p:sp>
        <p:nvSpPr>
          <p:cNvPr id="20" name="Title 1">
            <a:extLst>
              <a:ext uri="{FF2B5EF4-FFF2-40B4-BE49-F238E27FC236}">
                <a16:creationId xmlns:a16="http://schemas.microsoft.com/office/drawing/2014/main" id="{ECEE7CBA-9C1A-734C-9E38-4163441AA7AC}"/>
              </a:ext>
            </a:extLst>
          </p:cNvPr>
          <p:cNvSpPr>
            <a:spLocks noGrp="1"/>
          </p:cNvSpPr>
          <p:nvPr>
            <p:ph type="title"/>
          </p:nvPr>
        </p:nvSpPr>
        <p:spPr>
          <a:xfrm>
            <a:off x="387183" y="916927"/>
            <a:ext cx="3651417" cy="594374"/>
          </a:xfrm>
        </p:spPr>
        <p:txBody>
          <a:bodyPr vert="horz" lIns="91440" tIns="45720" rIns="91440" bIns="45720" rtlCol="0" anchor="b">
            <a:normAutofit fontScale="90000"/>
          </a:bodyPr>
          <a:lstStyle/>
          <a:p>
            <a:r>
              <a:rPr lang="en-US" altLang="zh-CN" sz="4800" dirty="0"/>
              <a:t>Data Statistics</a:t>
            </a:r>
            <a:endParaRPr lang="en-US" sz="4800" dirty="0"/>
          </a:p>
        </p:txBody>
      </p:sp>
    </p:spTree>
    <p:extLst>
      <p:ext uri="{BB962C8B-B14F-4D97-AF65-F5344CB8AC3E}">
        <p14:creationId xmlns:p14="http://schemas.microsoft.com/office/powerpoint/2010/main" val="152942335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167BDD-1495-0243-B5DA-D79DC050A801}"/>
              </a:ext>
            </a:extLst>
          </p:cNvPr>
          <p:cNvSpPr>
            <a:spLocks noGrp="1"/>
          </p:cNvSpPr>
          <p:nvPr>
            <p:ph type="title"/>
          </p:nvPr>
        </p:nvSpPr>
        <p:spPr>
          <a:xfrm>
            <a:off x="481029" y="872285"/>
            <a:ext cx="4873508" cy="897497"/>
          </a:xfrm>
        </p:spPr>
        <p:txBody>
          <a:bodyPr vert="horz" lIns="91440" tIns="45720" rIns="91440" bIns="45720" rtlCol="0" anchor="b">
            <a:normAutofit/>
          </a:bodyPr>
          <a:lstStyle/>
          <a:p>
            <a:r>
              <a:rPr lang="en-US" altLang="zh-CN" sz="4800" dirty="0"/>
              <a:t>Train</a:t>
            </a:r>
            <a:r>
              <a:rPr lang="zh-CN" altLang="en-US" sz="4800" dirty="0"/>
              <a:t> </a:t>
            </a:r>
            <a:r>
              <a:rPr lang="en-US" altLang="zh-CN" sz="4800" dirty="0"/>
              <a:t>set</a:t>
            </a:r>
            <a:r>
              <a:rPr lang="zh-CN" altLang="en-US" sz="4800" dirty="0"/>
              <a:t> </a:t>
            </a:r>
            <a:r>
              <a:rPr lang="en-US" altLang="zh-CN" sz="4800" dirty="0"/>
              <a:t>&amp;</a:t>
            </a:r>
            <a:r>
              <a:rPr lang="zh-CN" altLang="en-US" sz="4800" dirty="0"/>
              <a:t> </a:t>
            </a:r>
            <a:r>
              <a:rPr lang="en-US" altLang="zh-CN" sz="4800" dirty="0"/>
              <a:t>Test</a:t>
            </a:r>
            <a:r>
              <a:rPr lang="zh-CN" altLang="en-US" sz="4800" dirty="0"/>
              <a:t> </a:t>
            </a:r>
            <a:r>
              <a:rPr lang="en-US" altLang="zh-CN" sz="4800" dirty="0"/>
              <a:t>set</a:t>
            </a:r>
            <a:endParaRPr lang="en-US" sz="4800" dirty="0"/>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C90F62C5-EA38-5746-AC95-DDBA3E6A91A1}"/>
              </a:ext>
            </a:extLst>
          </p:cNvPr>
          <p:cNvSpPr/>
          <p:nvPr/>
        </p:nvSpPr>
        <p:spPr>
          <a:xfrm>
            <a:off x="304800" y="4379495"/>
            <a:ext cx="4363453" cy="3208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F8324BF-812B-8C46-ACFC-21FBCD82166F}"/>
              </a:ext>
            </a:extLst>
          </p:cNvPr>
          <p:cNvSpPr txBox="1"/>
          <p:nvPr/>
        </p:nvSpPr>
        <p:spPr>
          <a:xfrm>
            <a:off x="415314" y="2356791"/>
            <a:ext cx="4624371"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Randomly split the data into train set and test set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Train/Test size: 8,986/999</a:t>
            </a:r>
          </a:p>
          <a:p>
            <a:endParaRPr lang="en-US" sz="2400" dirty="0"/>
          </a:p>
        </p:txBody>
      </p:sp>
      <p:pic>
        <p:nvPicPr>
          <p:cNvPr id="10" name="Graphic 9">
            <a:extLst>
              <a:ext uri="{FF2B5EF4-FFF2-40B4-BE49-F238E27FC236}">
                <a16:creationId xmlns:a16="http://schemas.microsoft.com/office/drawing/2014/main" id="{7B0537BE-0543-FD44-A786-BCDD076D55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39685" y="1424906"/>
            <a:ext cx="7063791" cy="4709194"/>
          </a:xfrm>
          <a:prstGeom prst="rect">
            <a:avLst/>
          </a:prstGeom>
        </p:spPr>
      </p:pic>
    </p:spTree>
    <p:extLst>
      <p:ext uri="{BB962C8B-B14F-4D97-AF65-F5344CB8AC3E}">
        <p14:creationId xmlns:p14="http://schemas.microsoft.com/office/powerpoint/2010/main" val="383853423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167BDD-1495-0243-B5DA-D79DC050A801}"/>
              </a:ext>
            </a:extLst>
          </p:cNvPr>
          <p:cNvSpPr>
            <a:spLocks noGrp="1"/>
          </p:cNvSpPr>
          <p:nvPr>
            <p:ph type="title"/>
          </p:nvPr>
        </p:nvSpPr>
        <p:spPr>
          <a:xfrm>
            <a:off x="393552" y="685643"/>
            <a:ext cx="4858517" cy="897497"/>
          </a:xfrm>
        </p:spPr>
        <p:txBody>
          <a:bodyPr vert="horz" lIns="91440" tIns="45720" rIns="91440" bIns="45720" rtlCol="0" anchor="b">
            <a:normAutofit/>
          </a:bodyPr>
          <a:lstStyle/>
          <a:p>
            <a:r>
              <a:rPr lang="en-US" sz="4800" b="1" dirty="0"/>
              <a:t>Linear</a:t>
            </a:r>
            <a:r>
              <a:rPr lang="zh-CN" altLang="en-US" sz="4800" b="1" dirty="0"/>
              <a:t> </a:t>
            </a:r>
            <a:r>
              <a:rPr lang="en-US" altLang="zh-CN" sz="4800" b="1" dirty="0"/>
              <a:t>R</a:t>
            </a:r>
            <a:r>
              <a:rPr lang="en-US" sz="4800" b="1" dirty="0"/>
              <a:t>egression </a:t>
            </a: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457B2F6C-B1E3-954D-B9EF-14C3AA3724D8}"/>
              </a:ext>
            </a:extLst>
          </p:cNvPr>
          <p:cNvSpPr/>
          <p:nvPr/>
        </p:nvSpPr>
        <p:spPr>
          <a:xfrm>
            <a:off x="269823" y="4347148"/>
            <a:ext cx="4497049" cy="404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Chart&#10;&#10;Description automatically generated">
            <a:extLst>
              <a:ext uri="{FF2B5EF4-FFF2-40B4-BE49-F238E27FC236}">
                <a16:creationId xmlns:a16="http://schemas.microsoft.com/office/drawing/2014/main" id="{C05DD9D8-61E9-1844-9CF6-B86CEBB82399}"/>
              </a:ext>
            </a:extLst>
          </p:cNvPr>
          <p:cNvPicPr>
            <a:picLocks noChangeAspect="1"/>
          </p:cNvPicPr>
          <p:nvPr/>
        </p:nvPicPr>
        <p:blipFill>
          <a:blip r:embed="rId3"/>
          <a:stretch>
            <a:fillRect/>
          </a:stretch>
        </p:blipFill>
        <p:spPr>
          <a:xfrm>
            <a:off x="1195137" y="1388443"/>
            <a:ext cx="9801726" cy="5227587"/>
          </a:xfrm>
          <a:prstGeom prst="rect">
            <a:avLst/>
          </a:prstGeom>
        </p:spPr>
      </p:pic>
      <p:sp>
        <p:nvSpPr>
          <p:cNvPr id="17" name="TextBox 16">
            <a:extLst>
              <a:ext uri="{FF2B5EF4-FFF2-40B4-BE49-F238E27FC236}">
                <a16:creationId xmlns:a16="http://schemas.microsoft.com/office/drawing/2014/main" id="{433CE765-A599-FE44-BE70-070F47A1046F}"/>
              </a:ext>
            </a:extLst>
          </p:cNvPr>
          <p:cNvSpPr txBox="1"/>
          <p:nvPr/>
        </p:nvSpPr>
        <p:spPr>
          <a:xfrm>
            <a:off x="2518347" y="2145882"/>
            <a:ext cx="1767335" cy="646331"/>
          </a:xfrm>
          <a:prstGeom prst="rect">
            <a:avLst/>
          </a:prstGeom>
          <a:noFill/>
        </p:spPr>
        <p:txBody>
          <a:bodyPr wrap="square" rtlCol="0">
            <a:spAutoFit/>
          </a:bodyPr>
          <a:lstStyle/>
          <a:p>
            <a:r>
              <a:rPr lang="en-US" altLang="zh-CN" dirty="0"/>
              <a:t>MAE</a:t>
            </a:r>
            <a:r>
              <a:rPr lang="zh-CN" altLang="en-US" dirty="0"/>
              <a:t> </a:t>
            </a:r>
            <a:r>
              <a:rPr lang="en-US" altLang="zh-CN" dirty="0"/>
              <a:t>=</a:t>
            </a:r>
            <a:r>
              <a:rPr lang="zh-CN" altLang="en-US" dirty="0"/>
              <a:t>  </a:t>
            </a:r>
            <a:r>
              <a:rPr lang="en-US" altLang="zh-CN" dirty="0"/>
              <a:t>1,640.70</a:t>
            </a:r>
          </a:p>
          <a:p>
            <a:r>
              <a:rPr lang="en-US" altLang="zh-CN" dirty="0"/>
              <a:t>R</a:t>
            </a:r>
            <a:r>
              <a:rPr lang="en-US" altLang="zh-CN" baseline="30000" dirty="0"/>
              <a:t>2</a:t>
            </a:r>
            <a:r>
              <a:rPr lang="zh-CN" altLang="en-US" dirty="0"/>
              <a:t> </a:t>
            </a:r>
            <a:r>
              <a:rPr lang="en-US" altLang="zh-CN" dirty="0"/>
              <a:t>=</a:t>
            </a:r>
            <a:r>
              <a:rPr lang="zh-CN" altLang="en-US" dirty="0"/>
              <a:t> </a:t>
            </a:r>
            <a:r>
              <a:rPr lang="en-US" altLang="zh-CN" dirty="0"/>
              <a:t>0.90</a:t>
            </a:r>
            <a:endParaRPr lang="en-US" dirty="0"/>
          </a:p>
        </p:txBody>
      </p:sp>
    </p:spTree>
    <p:extLst>
      <p:ext uri="{BB962C8B-B14F-4D97-AF65-F5344CB8AC3E}">
        <p14:creationId xmlns:p14="http://schemas.microsoft.com/office/powerpoint/2010/main" val="369123541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167BDD-1495-0243-B5DA-D79DC050A801}"/>
              </a:ext>
            </a:extLst>
          </p:cNvPr>
          <p:cNvSpPr>
            <a:spLocks noGrp="1"/>
          </p:cNvSpPr>
          <p:nvPr>
            <p:ph type="title"/>
          </p:nvPr>
        </p:nvSpPr>
        <p:spPr>
          <a:xfrm>
            <a:off x="414157" y="737209"/>
            <a:ext cx="6532419" cy="824346"/>
          </a:xfrm>
        </p:spPr>
        <p:txBody>
          <a:bodyPr vert="horz" lIns="91440" tIns="45720" rIns="91440" bIns="45720" rtlCol="0" anchor="b">
            <a:normAutofit/>
          </a:bodyPr>
          <a:lstStyle/>
          <a:p>
            <a:r>
              <a:rPr lang="en-US" sz="4800" dirty="0"/>
              <a:t>Support Vector Machine</a:t>
            </a: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ECF1F5CC-91D5-5C44-896C-A282F4C856D8}"/>
              </a:ext>
            </a:extLst>
          </p:cNvPr>
          <p:cNvSpPr/>
          <p:nvPr/>
        </p:nvSpPr>
        <p:spPr>
          <a:xfrm>
            <a:off x="160421" y="4315326"/>
            <a:ext cx="5021179" cy="385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10;&#10;Description automatically generated">
            <a:extLst>
              <a:ext uri="{FF2B5EF4-FFF2-40B4-BE49-F238E27FC236}">
                <a16:creationId xmlns:a16="http://schemas.microsoft.com/office/drawing/2014/main" id="{2E385723-184B-C845-9507-3E1FC4191192}"/>
              </a:ext>
            </a:extLst>
          </p:cNvPr>
          <p:cNvPicPr>
            <a:picLocks noChangeAspect="1"/>
          </p:cNvPicPr>
          <p:nvPr/>
        </p:nvPicPr>
        <p:blipFill>
          <a:blip r:embed="rId3"/>
          <a:stretch>
            <a:fillRect/>
          </a:stretch>
        </p:blipFill>
        <p:spPr>
          <a:xfrm>
            <a:off x="1105945" y="1397671"/>
            <a:ext cx="9938084" cy="5300312"/>
          </a:xfrm>
          <a:prstGeom prst="rect">
            <a:avLst/>
          </a:prstGeom>
        </p:spPr>
      </p:pic>
      <p:sp>
        <p:nvSpPr>
          <p:cNvPr id="11" name="TextBox 10">
            <a:extLst>
              <a:ext uri="{FF2B5EF4-FFF2-40B4-BE49-F238E27FC236}">
                <a16:creationId xmlns:a16="http://schemas.microsoft.com/office/drawing/2014/main" id="{670B852D-92F8-4246-89DA-4430D1E62725}"/>
              </a:ext>
            </a:extLst>
          </p:cNvPr>
          <p:cNvSpPr txBox="1"/>
          <p:nvPr/>
        </p:nvSpPr>
        <p:spPr>
          <a:xfrm>
            <a:off x="2438137" y="2129840"/>
            <a:ext cx="1767335" cy="646331"/>
          </a:xfrm>
          <a:prstGeom prst="rect">
            <a:avLst/>
          </a:prstGeom>
          <a:noFill/>
        </p:spPr>
        <p:txBody>
          <a:bodyPr wrap="square" rtlCol="0">
            <a:spAutoFit/>
          </a:bodyPr>
          <a:lstStyle/>
          <a:p>
            <a:r>
              <a:rPr lang="en-US" altLang="zh-CN" dirty="0"/>
              <a:t>MAE</a:t>
            </a:r>
            <a:r>
              <a:rPr lang="zh-CN" altLang="en-US" dirty="0"/>
              <a:t> </a:t>
            </a:r>
            <a:r>
              <a:rPr lang="en-US" altLang="zh-CN" dirty="0"/>
              <a:t>=</a:t>
            </a:r>
            <a:r>
              <a:rPr lang="zh-CN" altLang="en-US" dirty="0"/>
              <a:t>  </a:t>
            </a:r>
            <a:r>
              <a:rPr lang="en-US" altLang="zh-CN" dirty="0"/>
              <a:t>966.82</a:t>
            </a:r>
          </a:p>
          <a:p>
            <a:r>
              <a:rPr lang="en-US" altLang="zh-CN" dirty="0"/>
              <a:t>R</a:t>
            </a:r>
            <a:r>
              <a:rPr lang="en-US" altLang="zh-CN" baseline="30000" dirty="0"/>
              <a:t>2</a:t>
            </a:r>
            <a:r>
              <a:rPr lang="zh-CN" altLang="en-US" dirty="0"/>
              <a:t> </a:t>
            </a:r>
            <a:r>
              <a:rPr lang="en-US" altLang="zh-CN" dirty="0"/>
              <a:t>=</a:t>
            </a:r>
            <a:r>
              <a:rPr lang="zh-CN" altLang="en-US" dirty="0"/>
              <a:t> </a:t>
            </a:r>
            <a:r>
              <a:rPr lang="en-US" altLang="zh-CN" dirty="0"/>
              <a:t>0.96</a:t>
            </a:r>
            <a:endParaRPr lang="en-US" dirty="0"/>
          </a:p>
        </p:txBody>
      </p:sp>
    </p:spTree>
    <p:extLst>
      <p:ext uri="{BB962C8B-B14F-4D97-AF65-F5344CB8AC3E}">
        <p14:creationId xmlns:p14="http://schemas.microsoft.com/office/powerpoint/2010/main" val="42084240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167BDD-1495-0243-B5DA-D79DC050A801}"/>
              </a:ext>
            </a:extLst>
          </p:cNvPr>
          <p:cNvSpPr>
            <a:spLocks noGrp="1"/>
          </p:cNvSpPr>
          <p:nvPr>
            <p:ph type="title"/>
          </p:nvPr>
        </p:nvSpPr>
        <p:spPr>
          <a:xfrm>
            <a:off x="435309" y="791593"/>
            <a:ext cx="4023360" cy="751194"/>
          </a:xfrm>
        </p:spPr>
        <p:txBody>
          <a:bodyPr vert="horz" lIns="91440" tIns="45720" rIns="91440" bIns="45720" rtlCol="0" anchor="b">
            <a:normAutofit/>
          </a:bodyPr>
          <a:lstStyle/>
          <a:p>
            <a:r>
              <a:rPr lang="en-US" altLang="zh-CN" sz="4800" dirty="0" err="1"/>
              <a:t>XGBoost</a:t>
            </a:r>
            <a:endParaRPr lang="en-US" sz="4800" dirty="0"/>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F7D9315C-2D9C-324D-A1B9-5E56BEBE4F3C}"/>
              </a:ext>
            </a:extLst>
          </p:cNvPr>
          <p:cNvSpPr/>
          <p:nvPr/>
        </p:nvSpPr>
        <p:spPr>
          <a:xfrm>
            <a:off x="240632" y="4546920"/>
            <a:ext cx="4523873"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10;&#10;Description automatically generated">
            <a:extLst>
              <a:ext uri="{FF2B5EF4-FFF2-40B4-BE49-F238E27FC236}">
                <a16:creationId xmlns:a16="http://schemas.microsoft.com/office/drawing/2014/main" id="{AD054A3F-7F6D-1B49-B814-1875CB55BC27}"/>
              </a:ext>
            </a:extLst>
          </p:cNvPr>
          <p:cNvPicPr>
            <a:picLocks noChangeAspect="1"/>
          </p:cNvPicPr>
          <p:nvPr/>
        </p:nvPicPr>
        <p:blipFill>
          <a:blip r:embed="rId3"/>
          <a:stretch>
            <a:fillRect/>
          </a:stretch>
        </p:blipFill>
        <p:spPr>
          <a:xfrm>
            <a:off x="938463" y="1167190"/>
            <a:ext cx="10315074" cy="5501373"/>
          </a:xfrm>
          <a:prstGeom prst="rect">
            <a:avLst/>
          </a:prstGeom>
        </p:spPr>
      </p:pic>
      <p:sp>
        <p:nvSpPr>
          <p:cNvPr id="13" name="TextBox 12">
            <a:extLst>
              <a:ext uri="{FF2B5EF4-FFF2-40B4-BE49-F238E27FC236}">
                <a16:creationId xmlns:a16="http://schemas.microsoft.com/office/drawing/2014/main" id="{752DC582-E928-8045-A8B1-12FE5CB160FB}"/>
              </a:ext>
            </a:extLst>
          </p:cNvPr>
          <p:cNvSpPr txBox="1"/>
          <p:nvPr/>
        </p:nvSpPr>
        <p:spPr>
          <a:xfrm>
            <a:off x="2309800" y="1941748"/>
            <a:ext cx="1767335" cy="646331"/>
          </a:xfrm>
          <a:prstGeom prst="rect">
            <a:avLst/>
          </a:prstGeom>
          <a:noFill/>
        </p:spPr>
        <p:txBody>
          <a:bodyPr wrap="square" rtlCol="0">
            <a:spAutoFit/>
          </a:bodyPr>
          <a:lstStyle/>
          <a:p>
            <a:r>
              <a:rPr lang="en-US" altLang="zh-CN" dirty="0"/>
              <a:t>MAE</a:t>
            </a:r>
            <a:r>
              <a:rPr lang="zh-CN" altLang="en-US" dirty="0"/>
              <a:t> </a:t>
            </a:r>
            <a:r>
              <a:rPr lang="en-US" altLang="zh-CN" dirty="0"/>
              <a:t>=</a:t>
            </a:r>
            <a:r>
              <a:rPr lang="zh-CN" altLang="en-US" dirty="0"/>
              <a:t>  </a:t>
            </a:r>
            <a:r>
              <a:rPr lang="en-US" altLang="zh-CN" dirty="0"/>
              <a:t>728.71</a:t>
            </a:r>
          </a:p>
          <a:p>
            <a:r>
              <a:rPr lang="en-US" altLang="zh-CN" dirty="0"/>
              <a:t>R</a:t>
            </a:r>
            <a:r>
              <a:rPr lang="en-US" altLang="zh-CN" baseline="30000" dirty="0"/>
              <a:t>2</a:t>
            </a:r>
            <a:r>
              <a:rPr lang="zh-CN" altLang="en-US" dirty="0"/>
              <a:t> </a:t>
            </a:r>
            <a:r>
              <a:rPr lang="en-US" altLang="zh-CN" dirty="0"/>
              <a:t>=</a:t>
            </a:r>
            <a:r>
              <a:rPr lang="zh-CN" altLang="en-US" dirty="0"/>
              <a:t> </a:t>
            </a:r>
            <a:r>
              <a:rPr lang="en-US" altLang="zh-CN" dirty="0"/>
              <a:t>0.98</a:t>
            </a:r>
            <a:endParaRPr lang="en-US" dirty="0"/>
          </a:p>
        </p:txBody>
      </p:sp>
    </p:spTree>
    <p:extLst>
      <p:ext uri="{BB962C8B-B14F-4D97-AF65-F5344CB8AC3E}">
        <p14:creationId xmlns:p14="http://schemas.microsoft.com/office/powerpoint/2010/main" val="378955580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970</TotalTime>
  <Words>743</Words>
  <Application>Microsoft Macintosh PowerPoint</Application>
  <PresentationFormat>Widescreen</PresentationFormat>
  <Paragraphs>137</Paragraphs>
  <Slides>11</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Diamond Price Prediction</vt:lpstr>
      <vt:lpstr>Introduction </vt:lpstr>
      <vt:lpstr>Dataset Preparation</vt:lpstr>
      <vt:lpstr>PowerPoint Presentation</vt:lpstr>
      <vt:lpstr>Data Statistics</vt:lpstr>
      <vt:lpstr>Train set &amp; Test set</vt:lpstr>
      <vt:lpstr>Linear Regression </vt:lpstr>
      <vt:lpstr>Support Vector Machine</vt:lpstr>
      <vt:lpstr>XGBoost</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Diamond Price Prediction</dc:title>
  <dc:creator>Yanyan Jiang</dc:creator>
  <cp:lastModifiedBy>Yanyan Jiang</cp:lastModifiedBy>
  <cp:revision>32</cp:revision>
  <dcterms:created xsi:type="dcterms:W3CDTF">2021-07-26T12:45:37Z</dcterms:created>
  <dcterms:modified xsi:type="dcterms:W3CDTF">2021-07-28T01:35:39Z</dcterms:modified>
</cp:coreProperties>
</file>